
<file path=[Content_Types].xml><?xml version="1.0" encoding="utf-8"?>
<Types xmlns="http://schemas.openxmlformats.org/package/2006/content-types">
  <Default Extension="xml" ContentType="application/xml"/>
  <Default Extension="jpeg" ContentType="image/jpeg"/>
  <Default Extension="jpe"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7" r:id="rId2"/>
    <p:sldId id="260" r:id="rId3"/>
    <p:sldId id="261" r:id="rId4"/>
    <p:sldId id="262" r:id="rId5"/>
    <p:sldId id="264" r:id="rId6"/>
    <p:sldId id="266" r:id="rId7"/>
    <p:sldId id="269" r:id="rId8"/>
    <p:sldId id="268" r:id="rId9"/>
    <p:sldId id="270" r:id="rId10"/>
    <p:sldId id="297" r:id="rId11"/>
    <p:sldId id="273" r:id="rId12"/>
    <p:sldId id="267" r:id="rId13"/>
    <p:sldId id="271" r:id="rId14"/>
    <p:sldId id="272" r:id="rId15"/>
    <p:sldId id="274" r:id="rId16"/>
    <p:sldId id="275" r:id="rId17"/>
    <p:sldId id="276" r:id="rId18"/>
    <p:sldId id="278" r:id="rId19"/>
    <p:sldId id="279" r:id="rId20"/>
    <p:sldId id="280" r:id="rId21"/>
    <p:sldId id="281" r:id="rId22"/>
    <p:sldId id="282" r:id="rId23"/>
    <p:sldId id="284" r:id="rId24"/>
    <p:sldId id="283" r:id="rId25"/>
    <p:sldId id="285" r:id="rId26"/>
    <p:sldId id="286" r:id="rId27"/>
    <p:sldId id="288" r:id="rId28"/>
    <p:sldId id="295" r:id="rId29"/>
    <p:sldId id="287" r:id="rId30"/>
    <p:sldId id="290" r:id="rId31"/>
    <p:sldId id="291" r:id="rId32"/>
    <p:sldId id="293" r:id="rId33"/>
    <p:sldId id="294" r:id="rId34"/>
    <p:sldId id="292" r:id="rId35"/>
    <p:sldId id="289" r:id="rId36"/>
    <p:sldId id="29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p:restoredTop sz="83305"/>
  </p:normalViewPr>
  <p:slideViewPr>
    <p:cSldViewPr snapToGrid="0" snapToObjects="1">
      <p:cViewPr varScale="1">
        <p:scale>
          <a:sx n="55" d="100"/>
          <a:sy n="55" d="100"/>
        </p:scale>
        <p:origin x="208"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5/21/18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new Pew Research Center survey of U.S. adults finds that the social media landscape in early 2018 is defined by a mix of long-standing trends and newly emerging narratives.</a:t>
            </a: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4</a:t>
            </a:fld>
            <a:endParaRPr lang="en-US"/>
          </a:p>
        </p:txBody>
      </p:sp>
    </p:spTree>
    <p:extLst>
      <p:ext uri="{BB962C8B-B14F-4D97-AF65-F5344CB8AC3E}">
        <p14:creationId xmlns:p14="http://schemas.microsoft.com/office/powerpoint/2010/main" val="1229881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overlap is broadly indicative of the fact that many Americans use multiple social platforms.</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160920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a:t>
            </a:r>
            <a:r>
              <a:rPr lang="en-US" dirty="0" err="1" smtClean="0"/>
              <a:t>www.pewinternet.org</a:t>
            </a:r>
            <a:r>
              <a:rPr lang="en-US" dirty="0" smtClean="0"/>
              <a:t>/2018/03/01/social-media-use-in-2018/</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 as a majority of Americans now use social platforms of various kinds, a relatively large share of these users feel that they could give up social media without much difficulty.</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204563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smtClean="0">
                <a:solidFill>
                  <a:schemeClr val="tx1"/>
                </a:solidFill>
                <a:effectLst/>
                <a:latin typeface="+mn-lt"/>
                <a:ea typeface="+mn-ea"/>
                <a:cs typeface="+mn-cs"/>
              </a:rPr>
              <a:t>Jensen, Klaus Bruhn Social Media and the Struggle for Society. Social Media + Society. 1(1) 1-2.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83864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boyd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dana</a:t>
            </a:r>
            <a:r>
              <a:rPr lang="en-US" sz="1200" kern="1200" dirty="0" smtClean="0">
                <a:solidFill>
                  <a:schemeClr val="tx1"/>
                </a:solidFill>
                <a:effectLst/>
                <a:latin typeface="+mn-lt"/>
                <a:ea typeface="+mn-ea"/>
                <a:cs typeface="+mn-cs"/>
              </a:rPr>
              <a:t> and Ellison. (2007). Social Network Sites: Definition, History, and Scholarship. Journal of Computer‐Mediated Communication, 13(1), 210-230.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12786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32235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New York, NY: Bloomsbury Publishing.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20169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a:t>
            </a:r>
            <a:r>
              <a:rPr lang="en-US" baseline="0" dirty="0" smtClean="0"/>
              <a:t> is: </a:t>
            </a:r>
            <a:r>
              <a:rPr lang="en-US" sz="1200" kern="1200" dirty="0" smtClean="0">
                <a:solidFill>
                  <a:schemeClr val="tx1"/>
                </a:solidFill>
                <a:latin typeface="+mn-lt"/>
                <a:ea typeface="+mn-ea"/>
                <a:cs typeface="+mn-cs"/>
              </a:rPr>
              <a:t>The Machine is Us/</a:t>
            </a:r>
            <a:r>
              <a:rPr lang="en-US" sz="1200" kern="1200" dirty="0" err="1" smtClean="0">
                <a:solidFill>
                  <a:schemeClr val="tx1"/>
                </a:solidFill>
                <a:latin typeface="+mn-lt"/>
                <a:ea typeface="+mn-ea"/>
                <a:cs typeface="+mn-cs"/>
              </a:rPr>
              <a:t>ing</a:t>
            </a:r>
            <a:r>
              <a:rPr lang="en-US" sz="1200" kern="1200" dirty="0" smtClean="0">
                <a:solidFill>
                  <a:schemeClr val="tx1"/>
                </a:solidFill>
                <a:latin typeface="+mn-lt"/>
                <a:ea typeface="+mn-ea"/>
                <a:cs typeface="+mn-cs"/>
              </a:rPr>
              <a:t> Us (Final Version)</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56529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722311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err="1" smtClean="0">
                <a:solidFill>
                  <a:schemeClr val="tx1"/>
                </a:solidFill>
                <a:effectLst/>
                <a:latin typeface="+mn-lt"/>
                <a:ea typeface="+mn-ea"/>
                <a:cs typeface="+mn-cs"/>
              </a:rPr>
              <a:t>Baym</a:t>
            </a:r>
            <a:r>
              <a:rPr lang="en-US" sz="1200" kern="1200" dirty="0" smtClean="0">
                <a:solidFill>
                  <a:schemeClr val="tx1"/>
                </a:solidFill>
                <a:effectLst/>
                <a:latin typeface="+mn-lt"/>
                <a:ea typeface="+mn-ea"/>
                <a:cs typeface="+mn-cs"/>
              </a:rPr>
              <a:t>, Nancy (2015). Social Media and the Struggle for Society. Social Media + Society, 1(1), 1-2.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952043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New York, NY: Bloomsbury Publishing.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127623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a:t>
            </a:r>
            <a:r>
              <a:rPr lang="en-US" sz="1200" kern="1200" dirty="0" err="1" smtClean="0">
                <a:solidFill>
                  <a:schemeClr val="tx1"/>
                </a:solidFill>
                <a:effectLst/>
                <a:latin typeface="+mn-lt"/>
                <a:ea typeface="+mn-ea"/>
                <a:cs typeface="+mn-cs"/>
              </a:rPr>
              <a:t>Standage</a:t>
            </a:r>
            <a:r>
              <a:rPr lang="en-US" sz="1200" kern="1200" dirty="0" smtClean="0">
                <a:solidFill>
                  <a:schemeClr val="tx1"/>
                </a:solidFill>
                <a:effectLst/>
                <a:latin typeface="+mn-lt"/>
                <a:ea typeface="+mn-ea"/>
                <a:cs typeface="+mn-cs"/>
              </a:rPr>
              <a:t>, Tom. (2014) Writing on the Wall: Social Media – The first 2000 Years. </a:t>
            </a:r>
            <a:r>
              <a:rPr lang="en-US" sz="1200" kern="1200" smtClean="0">
                <a:solidFill>
                  <a:schemeClr val="tx1"/>
                </a:solidFill>
                <a:effectLst/>
                <a:latin typeface="+mn-lt"/>
                <a:ea typeface="+mn-ea"/>
                <a:cs typeface="+mn-cs"/>
              </a:rPr>
              <a:t>New York, NY: Bloomsbury Publishing. </a:t>
            </a:r>
            <a:endParaRPr lang="en-US"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1299823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36611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sensationalist headlines are often the result of a </a:t>
            </a:r>
            <a:r>
              <a:rPr lang="en-US" sz="1200" kern="1200" dirty="0" err="1" smtClean="0">
                <a:solidFill>
                  <a:schemeClr val="tx1"/>
                </a:solidFill>
                <a:effectLst/>
                <a:latin typeface="+mn-lt"/>
                <a:ea typeface="+mn-ea"/>
                <a:cs typeface="+mn-cs"/>
              </a:rPr>
              <a:t>technopanic</a:t>
            </a:r>
            <a:r>
              <a:rPr lang="en-US" sz="1200" kern="1200" dirty="0" smtClean="0">
                <a:solidFill>
                  <a:schemeClr val="tx1"/>
                </a:solidFill>
                <a:effectLst/>
                <a:latin typeface="+mn-lt"/>
                <a:ea typeface="+mn-ea"/>
                <a:cs typeface="+mn-cs"/>
              </a:rPr>
              <a:t> or a technology-focused moral panic.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260525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2002564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191996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879098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254325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2125810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301269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https://</a:t>
            </a:r>
            <a:r>
              <a:rPr lang="en-US" dirty="0" err="1" smtClean="0"/>
              <a:t>www.emarketeers.com</a:t>
            </a:r>
            <a:r>
              <a:rPr lang="en-US" dirty="0" smtClean="0"/>
              <a:t>/e-insight/social-media-infographic-illustrating-the-history-of-social-media/ &amp; https://</a:t>
            </a:r>
            <a:r>
              <a:rPr lang="en-US" dirty="0" err="1" smtClean="0"/>
              <a:t>spectrum.ieee.org</a:t>
            </a:r>
            <a:r>
              <a:rPr lang="en-US" dirty="0" smtClean="0"/>
              <a:t>/computing/networks/social-networking-friended</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Ritholtz,B</a:t>
            </a:r>
            <a:r>
              <a:rPr lang="en-US" sz="1200" kern="1200" dirty="0" smtClean="0">
                <a:solidFill>
                  <a:schemeClr val="tx1"/>
                </a:solidFill>
                <a:effectLst/>
                <a:latin typeface="+mn-lt"/>
                <a:ea typeface="+mn-ea"/>
                <a:cs typeface="+mn-cs"/>
              </a:rPr>
              <a:t>. (2010, December 2). “History of Social Media”. The Big Picture. Available: http://</a:t>
            </a:r>
            <a:r>
              <a:rPr lang="en-US" sz="1200" kern="1200" dirty="0" err="1" smtClean="0">
                <a:solidFill>
                  <a:schemeClr val="tx1"/>
                </a:solidFill>
                <a:effectLst/>
                <a:latin typeface="+mn-lt"/>
                <a:ea typeface="+mn-ea"/>
                <a:cs typeface="+mn-cs"/>
              </a:rPr>
              <a:t>ritholtz.com</a:t>
            </a:r>
            <a:r>
              <a:rPr lang="en-US" sz="1200" kern="1200" dirty="0" smtClean="0">
                <a:solidFill>
                  <a:schemeClr val="tx1"/>
                </a:solidFill>
                <a:effectLst/>
                <a:latin typeface="+mn-lt"/>
                <a:ea typeface="+mn-ea"/>
                <a:cs typeface="+mn-cs"/>
              </a:rPr>
              <a:t>/2010/12/history-of-social-media/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Edosomwan</a:t>
            </a:r>
            <a:r>
              <a:rPr lang="en-US" sz="1200" kern="1200" dirty="0" smtClean="0">
                <a:solidFill>
                  <a:schemeClr val="tx1"/>
                </a:solidFill>
                <a:effectLst/>
                <a:latin typeface="+mn-lt"/>
                <a:ea typeface="+mn-ea"/>
                <a:cs typeface="+mn-cs"/>
              </a:rPr>
              <a:t>, S. </a:t>
            </a:r>
            <a:r>
              <a:rPr lang="en-US" sz="1200" kern="1200" dirty="0" err="1" smtClean="0">
                <a:solidFill>
                  <a:schemeClr val="tx1"/>
                </a:solidFill>
                <a:effectLst/>
                <a:latin typeface="+mn-lt"/>
                <a:ea typeface="+mn-ea"/>
                <a:cs typeface="+mn-cs"/>
              </a:rPr>
              <a:t>Prakasan</a:t>
            </a:r>
            <a:r>
              <a:rPr lang="en-US" sz="1200" kern="1200" dirty="0" smtClean="0">
                <a:solidFill>
                  <a:schemeClr val="tx1"/>
                </a:solidFill>
                <a:effectLst/>
                <a:latin typeface="+mn-lt"/>
                <a:ea typeface="+mn-ea"/>
                <a:cs typeface="+mn-cs"/>
              </a:rPr>
              <a:t>, S.K., </a:t>
            </a:r>
            <a:r>
              <a:rPr lang="en-US" sz="1200" kern="1200" dirty="0" err="1" smtClean="0">
                <a:solidFill>
                  <a:schemeClr val="tx1"/>
                </a:solidFill>
                <a:effectLst/>
                <a:latin typeface="+mn-lt"/>
                <a:ea typeface="+mn-ea"/>
                <a:cs typeface="+mn-cs"/>
              </a:rPr>
              <a:t>Kouame</a:t>
            </a:r>
            <a:r>
              <a:rPr lang="en-US" sz="1200" kern="1200" dirty="0" smtClean="0">
                <a:solidFill>
                  <a:schemeClr val="tx1"/>
                </a:solidFill>
                <a:effectLst/>
                <a:latin typeface="+mn-lt"/>
                <a:ea typeface="+mn-ea"/>
                <a:cs typeface="+mn-cs"/>
              </a:rPr>
              <a:t>, D. Watson, J., &amp; Seymour, T. (2011). “The History of Social Media and its Impact on Business”. Journal of Applied Management and Entrepreneurship. 6(3), 79-91.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1875304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https://</a:t>
            </a:r>
            <a:r>
              <a:rPr lang="en-US" dirty="0" err="1" smtClean="0"/>
              <a:t>spectrum.ieee.org</a:t>
            </a:r>
            <a:r>
              <a:rPr lang="en-US" dirty="0" smtClean="0"/>
              <a:t>/computing/networks/social-networking-friended</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709768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5/21/18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5/21/18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5/21/18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5/21/18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5/21/18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5/21/18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5/21/18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5/21/18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5/21/18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5/21/18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5/21/18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5/21/18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hyperlink" Target="https://www.youtube.com/watch?v=NLlGopyXT_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mtClean="0"/>
              <a:t>INC300</a:t>
            </a:r>
            <a:r>
              <a:rPr lang="en-US" dirty="0" smtClean="0"/>
              <a:t/>
            </a:r>
            <a:br>
              <a:rPr lang="en-US" dirty="0" smtClean="0"/>
            </a:br>
            <a:r>
              <a:rPr lang="en-US" dirty="0" smtClean="0"/>
              <a:t>Week 1</a:t>
            </a:r>
            <a:br>
              <a:rPr lang="en-US" dirty="0" smtClean="0"/>
            </a:br>
            <a:r>
              <a:rPr lang="en-US" dirty="0" smtClean="0"/>
              <a:t>Intro + History of Social Media</a:t>
            </a:r>
            <a:endParaRPr lang="en-US"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endParaRPr lang="en-US" dirty="0" smtClean="0"/>
          </a:p>
          <a:p>
            <a:r>
              <a:rPr lang="en-US" dirty="0" smtClean="0"/>
              <a:t>May 24</a:t>
            </a:r>
            <a:r>
              <a:rPr lang="en-US" baseline="30000" dirty="0" smtClean="0"/>
              <a:t>th</a:t>
            </a:r>
            <a:r>
              <a:rPr lang="en-US" dirty="0" smtClean="0"/>
              <a:t>, 2018</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Introductions</a:t>
            </a:r>
            <a:endParaRPr lang="en-US" dirty="0" smtClean="0"/>
          </a:p>
          <a:p>
            <a:r>
              <a:rPr lang="en-US" dirty="0" smtClean="0"/>
              <a:t>Lecture Part I: What Is Social Media?</a:t>
            </a:r>
            <a:endParaRPr lang="en-US" dirty="0" smtClean="0"/>
          </a:p>
          <a:p>
            <a:r>
              <a:rPr lang="en-US" dirty="0" smtClean="0"/>
              <a:t>Lecture Part II: The History of Social Media</a:t>
            </a:r>
            <a:endParaRPr lang="en-US" dirty="0" smtClean="0"/>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7498"/>
            <a:ext cx="12192000" cy="6945007"/>
          </a:xfrm>
        </p:spPr>
      </p:pic>
    </p:spTree>
    <p:extLst>
      <p:ext uri="{BB962C8B-B14F-4D97-AF65-F5344CB8AC3E}">
        <p14:creationId xmlns:p14="http://schemas.microsoft.com/office/powerpoint/2010/main" val="807559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0162" y="0"/>
            <a:ext cx="5251202" cy="6858000"/>
          </a:xfrm>
          <a:prstGeom prst="rect">
            <a:avLst/>
          </a:prstGeom>
        </p:spPr>
      </p:pic>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spTree>
    <p:extLst>
      <p:ext uri="{BB962C8B-B14F-4D97-AF65-F5344CB8AC3E}">
        <p14:creationId xmlns:p14="http://schemas.microsoft.com/office/powerpoint/2010/main" val="1993178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436" y="1472063"/>
            <a:ext cx="8229600" cy="4965700"/>
          </a:xfrm>
          <a:prstGeom prst="rect">
            <a:avLst/>
          </a:prstGeom>
        </p:spPr>
      </p:pic>
    </p:spTree>
    <p:extLst>
      <p:ext uri="{BB962C8B-B14F-4D97-AF65-F5344CB8AC3E}">
        <p14:creationId xmlns:p14="http://schemas.microsoft.com/office/powerpoint/2010/main" val="71009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86711" y="109182"/>
            <a:ext cx="3043451" cy="1077218"/>
          </a:xfrm>
          <a:prstGeom prst="rect">
            <a:avLst/>
          </a:prstGeom>
          <a:noFill/>
          <a:ln>
            <a:solidFill>
              <a:srgbClr val="FF0000"/>
            </a:solidFill>
          </a:ln>
        </p:spPr>
        <p:txBody>
          <a:bodyPr wrap="square" rtlCol="0">
            <a:spAutoFit/>
          </a:bodyPr>
          <a:lstStyle/>
          <a:p>
            <a:r>
              <a:rPr lang="en-US" sz="3200" b="1" dirty="0" smtClean="0"/>
              <a:t>Social Media Use in 2018</a:t>
            </a:r>
            <a:endParaRPr lang="en-US" sz="32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5900" y="647700"/>
            <a:ext cx="4127500" cy="5562600"/>
          </a:xfrm>
          <a:prstGeom prst="rect">
            <a:avLst/>
          </a:prstGeom>
        </p:spPr>
      </p:pic>
    </p:spTree>
    <p:extLst>
      <p:ext uri="{BB962C8B-B14F-4D97-AF65-F5344CB8AC3E}">
        <p14:creationId xmlns:p14="http://schemas.microsoft.com/office/powerpoint/2010/main" val="1193139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Description</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indent="0">
              <a:buNone/>
            </a:pPr>
            <a:r>
              <a:rPr lang="en-US" dirty="0" smtClean="0"/>
              <a:t>Every day, millions of people share their opinions with a global audience via Tweets, #s, blogs, wikis, videos, likes, tags, text messages and online comments. Digital spaces and mobile technologies allow us to be connected to our personal and professional networks and communities 24/7. In what ways does this hyper-connectivity impact the ways in which people regard their place in the world and define themselves? In this course we will analyze the social, ethical, political and cultural ramifications of societies that are increasingly mobile and digital. The impact of new genres and forms of expression on our identities will be explored as we actively participate in online networks and create materials for social media.</a:t>
            </a:r>
            <a:endParaRPr lang="en-US" dirty="0" smtClean="0"/>
          </a:p>
        </p:txBody>
      </p:sp>
    </p:spTree>
    <p:extLst>
      <p:ext uri="{BB962C8B-B14F-4D97-AF65-F5344CB8AC3E}">
        <p14:creationId xmlns:p14="http://schemas.microsoft.com/office/powerpoint/2010/main" val="934619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Learning Outcomes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r>
              <a:rPr lang="en-US" dirty="0" smtClean="0"/>
              <a:t>Examine the impact of social media and digital spaces on the concept and expression of identity.</a:t>
            </a:r>
          </a:p>
          <a:p>
            <a:r>
              <a:rPr lang="en-US" dirty="0" smtClean="0"/>
              <a:t>Explore the ways the structure and dynamics of networks affect the behaviors of individuals and populations.</a:t>
            </a:r>
          </a:p>
          <a:p>
            <a:r>
              <a:rPr lang="en-US" dirty="0" smtClean="0"/>
              <a:t>Analyze perspectives on social media practices in order to make judgments about the ethical and responsible use of social media.</a:t>
            </a:r>
          </a:p>
          <a:p>
            <a:r>
              <a:rPr lang="en-US" dirty="0" smtClean="0"/>
              <a:t>Discuss ways to protect privacy and maintain control over personal information.</a:t>
            </a:r>
          </a:p>
          <a:p>
            <a:r>
              <a:rPr lang="en-US" dirty="0" smtClean="0"/>
              <a:t>Explore web tools and social platforms to determine the options they enable for connection, interaction and participation in local and global communities.</a:t>
            </a:r>
          </a:p>
          <a:p>
            <a:r>
              <a:rPr lang="en-US" dirty="0" smtClean="0"/>
              <a:t>Create a digital identity that is authentic and professional.</a:t>
            </a:r>
          </a:p>
          <a:p>
            <a:pPr marL="0" indent="0">
              <a:buNone/>
            </a:pPr>
            <a:endParaRPr lang="en-US" dirty="0" smtClean="0"/>
          </a:p>
        </p:txBody>
      </p:sp>
    </p:spTree>
    <p:extLst>
      <p:ext uri="{BB962C8B-B14F-4D97-AF65-F5344CB8AC3E}">
        <p14:creationId xmlns:p14="http://schemas.microsoft.com/office/powerpoint/2010/main" val="1776706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770" y="0"/>
            <a:ext cx="4596263" cy="6858000"/>
          </a:xfrm>
          <a:prstGeom prst="rect">
            <a:avLst/>
          </a:prstGeom>
        </p:spPr>
      </p:pic>
    </p:spTree>
    <p:extLst>
      <p:ext uri="{BB962C8B-B14F-4D97-AF65-F5344CB8AC3E}">
        <p14:creationId xmlns:p14="http://schemas.microsoft.com/office/powerpoint/2010/main" val="715952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Hashtag: #INC300S18</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Char char="•"/>
            </a:pPr>
            <a:r>
              <a:rPr lang="en-US" dirty="0" smtClean="0"/>
              <a:t>As part of course contributions, students are expected to utilize Twitter to participate in conversations about each week’s material.</a:t>
            </a:r>
          </a:p>
          <a:p>
            <a:pPr>
              <a:buFont typeface="Arial" charset="0"/>
              <a:buChar char="•"/>
            </a:pPr>
            <a:r>
              <a:rPr lang="en-US" dirty="0" smtClean="0"/>
              <a:t>Initial tweets, and two replies are due at set times during the week, and students receive points based on quality of engagement.</a:t>
            </a:r>
          </a:p>
          <a:p>
            <a:pPr>
              <a:buFont typeface="Arial" charset="0"/>
              <a:buChar char="•"/>
            </a:pPr>
            <a:r>
              <a:rPr lang="en-US" dirty="0" smtClean="0"/>
              <a:t>Your engagement will be measured by several factors: tweeting out to others is the minimum expectation; replying to classmates, engaging with ideas, and connecting external resources is higher level engagement, worthy of more credit.</a:t>
            </a:r>
          </a:p>
          <a:p>
            <a:pPr>
              <a:buFont typeface="Arial" charset="0"/>
              <a:buChar char="•"/>
            </a:pPr>
            <a:r>
              <a:rPr lang="en-US" dirty="0" smtClean="0"/>
              <a:t>You are also encouraged to live-tweet during class. Feel free to tweet things from class you found intriguing or questions that you have. </a:t>
            </a:r>
            <a:endParaRPr lang="en-US" dirty="0" smtClean="0"/>
          </a:p>
        </p:txBody>
      </p:sp>
    </p:spTree>
    <p:extLst>
      <p:ext uri="{BB962C8B-B14F-4D97-AF65-F5344CB8AC3E}">
        <p14:creationId xmlns:p14="http://schemas.microsoft.com/office/powerpoint/2010/main" val="726134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 What is Social Media?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a:t> Explain the difference between social media and social networking site. </a:t>
            </a:r>
            <a:endParaRPr lang="en-US" dirty="0" smtClean="0">
              <a:effectLst/>
            </a:endParaRPr>
          </a:p>
          <a:p>
            <a:r>
              <a:rPr lang="en-US" dirty="0"/>
              <a:t> Describe some of the biological and evolutionary reasons that have lead to the popularity of </a:t>
            </a:r>
            <a:r>
              <a:rPr lang="en-US" dirty="0" smtClean="0"/>
              <a:t>social </a:t>
            </a:r>
            <a:r>
              <a:rPr lang="en-US" dirty="0"/>
              <a:t>media. </a:t>
            </a:r>
            <a:endParaRPr lang="en-US" dirty="0" smtClean="0">
              <a:effectLst/>
            </a:endParaRPr>
          </a:p>
          <a:p>
            <a:r>
              <a:rPr lang="en-US" dirty="0" smtClean="0"/>
              <a:t>Define </a:t>
            </a:r>
            <a:r>
              <a:rPr lang="en-US" dirty="0" err="1"/>
              <a:t>technopanics</a:t>
            </a:r>
            <a:r>
              <a:rPr lang="en-US" dirty="0"/>
              <a:t> and use this information to critically examine sensationalist reporting </a:t>
            </a:r>
            <a:r>
              <a:rPr lang="en-US" dirty="0" smtClean="0"/>
              <a:t>about </a:t>
            </a:r>
            <a:r>
              <a:rPr lang="en-US" dirty="0"/>
              <a:t>social media. </a:t>
            </a:r>
            <a:endParaRPr lang="en-US" dirty="0" smtClean="0">
              <a:effectLst/>
            </a:endParaRPr>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What is Social Media to YOU?</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359274"/>
            <a:ext cx="6172200" cy="4129927"/>
          </a:xfrm>
        </p:spPr>
      </p:pic>
      <p:sp>
        <p:nvSpPr>
          <p:cNvPr id="4" name="Text Placeholder 3"/>
          <p:cNvSpPr>
            <a:spLocks noGrp="1"/>
          </p:cNvSpPr>
          <p:nvPr>
            <p:ph type="body" sz="half" idx="2"/>
          </p:nvPr>
        </p:nvSpPr>
        <p:spPr>
          <a:ln>
            <a:solidFill>
              <a:srgbClr val="FF0000"/>
            </a:solidFill>
          </a:ln>
        </p:spPr>
        <p:txBody>
          <a:bodyPr>
            <a:normAutofit fontScale="92500" lnSpcReduction="10000"/>
          </a:bodyPr>
          <a:lstStyle/>
          <a:p>
            <a:pPr marL="285750" indent="-285750">
              <a:buFont typeface="Arial" charset="0"/>
              <a:buChar char="•"/>
            </a:pPr>
            <a:r>
              <a:rPr lang="en-US" sz="2000" dirty="0" smtClean="0"/>
              <a:t>Write </a:t>
            </a:r>
            <a:r>
              <a:rPr lang="en-US" sz="2000" dirty="0"/>
              <a:t>down what comes to your mind when you read the term “social media”. </a:t>
            </a:r>
            <a:endParaRPr lang="en-US" sz="2000" dirty="0" smtClean="0"/>
          </a:p>
          <a:p>
            <a:pPr marL="285750" indent="-285750">
              <a:buFont typeface="Arial" charset="0"/>
              <a:buChar char="•"/>
            </a:pPr>
            <a:r>
              <a:rPr lang="en-US" sz="2000" dirty="0" smtClean="0"/>
              <a:t>Then</a:t>
            </a:r>
            <a:r>
              <a:rPr lang="en-US" sz="2000" dirty="0"/>
              <a:t>, write down your current thoughts about how social media might help (or hurt) you in your workplace or during your search for employment. </a:t>
            </a:r>
            <a:endParaRPr lang="en-US" sz="2000" dirty="0" smtClean="0"/>
          </a:p>
          <a:p>
            <a:pPr marL="285750" indent="-285750">
              <a:buFont typeface="Arial" charset="0"/>
              <a:buChar char="•"/>
            </a:pPr>
            <a:r>
              <a:rPr lang="en-US" sz="2000" dirty="0"/>
              <a:t>At the end of this course you will have the opportunity to revisit your definition and give you the opportunity to reflect on how your understanding of and opinions about social media have evolved. </a:t>
            </a:r>
            <a:endParaRPr lang="en-US" sz="2000" dirty="0" smtClean="0"/>
          </a:p>
          <a:p>
            <a:endParaRPr lang="en-US" sz="2000" dirty="0" smtClean="0">
              <a:effectLst/>
            </a:endParaRPr>
          </a:p>
          <a:p>
            <a:endParaRPr lang="en-US" dirty="0"/>
          </a:p>
        </p:txBody>
      </p:sp>
    </p:spTree>
    <p:extLst>
      <p:ext uri="{BB962C8B-B14F-4D97-AF65-F5344CB8AC3E}">
        <p14:creationId xmlns:p14="http://schemas.microsoft.com/office/powerpoint/2010/main" val="1197834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What Do We Mean When We Say “Social Media”?</a:t>
            </a:r>
            <a:endParaRPr lang="en-US" dirty="0"/>
          </a:p>
        </p:txBody>
      </p:sp>
      <p:sp>
        <p:nvSpPr>
          <p:cNvPr id="4" name="Text Placeholder 3"/>
          <p:cNvSpPr>
            <a:spLocks noGrp="1"/>
          </p:cNvSpPr>
          <p:nvPr>
            <p:ph type="body" sz="half" idx="2"/>
          </p:nvPr>
        </p:nvSpPr>
        <p:spPr>
          <a:ln>
            <a:solidFill>
              <a:srgbClr val="FF0000"/>
            </a:solidFill>
          </a:ln>
        </p:spPr>
        <p:txBody>
          <a:bodyPr>
            <a:normAutofit lnSpcReduction="10000"/>
          </a:bodyPr>
          <a:lstStyle/>
          <a:p>
            <a:endParaRPr lang="en-US" sz="2000" dirty="0" smtClean="0"/>
          </a:p>
          <a:p>
            <a:pPr marL="342900" indent="-342900">
              <a:buFont typeface="Arial" charset="0"/>
              <a:buChar char="•"/>
            </a:pPr>
            <a:r>
              <a:rPr lang="en-US" sz="2000" dirty="0" smtClean="0"/>
              <a:t>A </a:t>
            </a:r>
            <a:r>
              <a:rPr lang="en-US" sz="2000" dirty="0"/>
              <a:t>social media is anything that allows users to share information (text, audio, images, videos, etc.). </a:t>
            </a:r>
            <a:endParaRPr lang="en-US" sz="2000" dirty="0" smtClean="0"/>
          </a:p>
          <a:p>
            <a:pPr marL="342900" indent="-342900">
              <a:buFont typeface="Arial" charset="0"/>
              <a:buChar char="•"/>
            </a:pPr>
            <a:r>
              <a:rPr lang="en-US" sz="2000" dirty="0" smtClean="0"/>
              <a:t>While </a:t>
            </a:r>
            <a:r>
              <a:rPr lang="en-US" sz="2000" dirty="0"/>
              <a:t>“social media” might make you immediately think of specific websites like Facebook or Twitter, all media can be social if it allows for the ability to create and maintain a relationship between humans across space and time (</a:t>
            </a:r>
            <a:r>
              <a:rPr lang="en-US" sz="2000" dirty="0" smtClean="0"/>
              <a:t>Jensen et al </a:t>
            </a:r>
            <a:r>
              <a:rPr lang="en-US" sz="2000" dirty="0"/>
              <a:t>1). </a:t>
            </a:r>
            <a:endParaRPr lang="en-US" sz="2000" dirty="0" smtClean="0"/>
          </a:p>
          <a:p>
            <a:endParaRPr lang="en-US" sz="2000" dirty="0" smtClean="0">
              <a:effectLst/>
            </a:endParaRPr>
          </a:p>
          <a:p>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32475" y="987425"/>
            <a:ext cx="4873625" cy="4873625"/>
          </a:xfrm>
        </p:spPr>
      </p:pic>
    </p:spTree>
    <p:extLst>
      <p:ext uri="{BB962C8B-B14F-4D97-AF65-F5344CB8AC3E}">
        <p14:creationId xmlns:p14="http://schemas.microsoft.com/office/powerpoint/2010/main" val="731394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To be considered a </a:t>
            </a:r>
            <a:r>
              <a:rPr lang="en-US" b="1" dirty="0" smtClean="0"/>
              <a:t>social networking site</a:t>
            </a:r>
            <a:r>
              <a:rPr lang="en-US" dirty="0" smtClean="0"/>
              <a:t>, the following features MUST be present:  </a:t>
            </a:r>
            <a:endParaRPr lang="en-US" dirty="0"/>
          </a:p>
        </p:txBody>
      </p:sp>
      <p:sp>
        <p:nvSpPr>
          <p:cNvPr id="3" name="Content Placeholder 2"/>
          <p:cNvSpPr>
            <a:spLocks noGrp="1"/>
          </p:cNvSpPr>
          <p:nvPr>
            <p:ph idx="1"/>
          </p:nvPr>
        </p:nvSpPr>
        <p:spPr>
          <a:ln>
            <a:solidFill>
              <a:srgbClr val="FF0000"/>
            </a:solidFill>
          </a:ln>
        </p:spPr>
        <p:txBody>
          <a:bodyPr/>
          <a:lstStyle/>
          <a:p>
            <a:r>
              <a:rPr lang="en-US" dirty="0"/>
              <a:t>The ability for a user to construct a public or semi-public profile on the website. </a:t>
            </a:r>
          </a:p>
          <a:p>
            <a:r>
              <a:rPr lang="en-US" dirty="0"/>
              <a:t>The ability to create a list of other users with whom they share a connection. </a:t>
            </a:r>
          </a:p>
          <a:p>
            <a:r>
              <a:rPr lang="en-US" dirty="0"/>
              <a:t>The ability to view and click on the links of this list of connections (</a:t>
            </a:r>
            <a:r>
              <a:rPr lang="en-US" dirty="0" err="1"/>
              <a:t>boyd</a:t>
            </a:r>
            <a:r>
              <a:rPr lang="en-US" dirty="0"/>
              <a:t> &amp; Ellison p 211). </a:t>
            </a:r>
          </a:p>
          <a:p>
            <a:pPr marL="0" indent="0">
              <a:buNone/>
            </a:pPr>
            <a:endParaRPr lang="en-US" dirty="0"/>
          </a:p>
        </p:txBody>
      </p:sp>
    </p:spTree>
    <p:extLst>
      <p:ext uri="{BB962C8B-B14F-4D97-AF65-F5344CB8AC3E}">
        <p14:creationId xmlns:p14="http://schemas.microsoft.com/office/powerpoint/2010/main" val="189457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Traditional media </a:t>
            </a:r>
            <a:endParaRPr lang="en-US" dirty="0"/>
          </a:p>
        </p:txBody>
      </p:sp>
      <p:sp>
        <p:nvSpPr>
          <p:cNvPr id="3" name="Content Placeholder 2"/>
          <p:cNvSpPr>
            <a:spLocks noGrp="1"/>
          </p:cNvSpPr>
          <p:nvPr>
            <p:ph sz="half" idx="1"/>
          </p:nvPr>
        </p:nvSpPr>
        <p:spPr>
          <a:ln>
            <a:solidFill>
              <a:srgbClr val="FF0000"/>
            </a:solidFill>
          </a:ln>
        </p:spPr>
        <p:txBody>
          <a:bodyPr>
            <a:normAutofit fontScale="92500" lnSpcReduction="10000"/>
          </a:bodyPr>
          <a:lstStyle/>
          <a:p>
            <a:r>
              <a:rPr lang="en-US" dirty="0"/>
              <a:t>Traditionally, much of the media we consume has taken the form of </a:t>
            </a:r>
            <a:r>
              <a:rPr lang="en-US" b="1" dirty="0" err="1"/>
              <a:t>monologic</a:t>
            </a:r>
            <a:r>
              <a:rPr lang="en-US" dirty="0"/>
              <a:t> </a:t>
            </a:r>
            <a:r>
              <a:rPr lang="en-US" b="1" dirty="0"/>
              <a:t>transmission</a:t>
            </a:r>
            <a:r>
              <a:rPr lang="en-US" dirty="0"/>
              <a:t>. </a:t>
            </a:r>
            <a:endParaRPr lang="en-US" dirty="0" smtClean="0"/>
          </a:p>
          <a:p>
            <a:r>
              <a:rPr lang="en-US" dirty="0" err="1" smtClean="0"/>
              <a:t>Monologic</a:t>
            </a:r>
            <a:r>
              <a:rPr lang="en-US" dirty="0" smtClean="0"/>
              <a:t> </a:t>
            </a:r>
            <a:r>
              <a:rPr lang="en-US" dirty="0"/>
              <a:t>transmission is one-way communication. There is a single source of the message, but multiple receivers. </a:t>
            </a:r>
            <a:endParaRPr lang="en-US" dirty="0" smtClean="0"/>
          </a:p>
          <a:p>
            <a:r>
              <a:rPr lang="en-US" dirty="0" smtClean="0"/>
              <a:t>Everyone </a:t>
            </a:r>
            <a:r>
              <a:rPr lang="en-US" dirty="0"/>
              <a:t>receiving the message gets the same information, there is no individual customization of the message they are hearing, reading, or seeing. </a:t>
            </a:r>
            <a:endParaRPr lang="en-US" dirty="0" smtClean="0"/>
          </a:p>
          <a:p>
            <a:pPr marL="0" indent="0">
              <a:buNone/>
            </a:pP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27276" y="1825625"/>
            <a:ext cx="3089031" cy="2531376"/>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7645" y="4586374"/>
            <a:ext cx="3628292" cy="2271626"/>
          </a:xfrm>
          <a:prstGeom prst="rect">
            <a:avLst/>
          </a:prstGeom>
        </p:spPr>
      </p:pic>
    </p:spTree>
    <p:extLst>
      <p:ext uri="{BB962C8B-B14F-4D97-AF65-F5344CB8AC3E}">
        <p14:creationId xmlns:p14="http://schemas.microsoft.com/office/powerpoint/2010/main" val="565798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Traditional media vs. Social Media</a:t>
            </a:r>
            <a:endParaRPr lang="en-US" dirty="0"/>
          </a:p>
        </p:txBody>
      </p:sp>
      <p:sp>
        <p:nvSpPr>
          <p:cNvPr id="3" name="Content Placeholder 2"/>
          <p:cNvSpPr>
            <a:spLocks noGrp="1"/>
          </p:cNvSpPr>
          <p:nvPr>
            <p:ph sz="half" idx="1"/>
          </p:nvPr>
        </p:nvSpPr>
        <p:spPr>
          <a:ln>
            <a:solidFill>
              <a:srgbClr val="FF0000"/>
            </a:solidFill>
          </a:ln>
        </p:spPr>
        <p:txBody>
          <a:bodyPr>
            <a:normAutofit fontScale="77500" lnSpcReduction="20000"/>
          </a:bodyPr>
          <a:lstStyle/>
          <a:p>
            <a:pPr>
              <a:buFont typeface="Arial" charset="0"/>
              <a:buChar char="•"/>
            </a:pPr>
            <a:r>
              <a:rPr lang="en-US" dirty="0"/>
              <a:t>Social media is a form of </a:t>
            </a:r>
            <a:r>
              <a:rPr lang="en-US" b="1" dirty="0"/>
              <a:t>dialogic</a:t>
            </a:r>
            <a:r>
              <a:rPr lang="en-US" dirty="0"/>
              <a:t> </a:t>
            </a:r>
            <a:r>
              <a:rPr lang="en-US" b="1" dirty="0"/>
              <a:t>transmission</a:t>
            </a:r>
            <a:r>
              <a:rPr lang="en-US" dirty="0"/>
              <a:t>. By participating in social media you become part of the conversation. Rather than only listening to the message, you become both the audience and the speaker. </a:t>
            </a:r>
            <a:endParaRPr lang="en-US" dirty="0" smtClean="0"/>
          </a:p>
          <a:p>
            <a:pPr>
              <a:buFont typeface="Arial" charset="0"/>
              <a:buChar char="•"/>
            </a:pPr>
            <a:r>
              <a:rPr lang="en-US" dirty="0"/>
              <a:t>Social networking sites are a social media because “users of such sites do more than just passively consume information, in other words: they can also create it, comment on it, share it, discuss it, and even modify it. The result is a shared social environment and a sense of membership in a distributed community (</a:t>
            </a:r>
            <a:r>
              <a:rPr lang="en-US" dirty="0" err="1"/>
              <a:t>Standage</a:t>
            </a:r>
            <a:r>
              <a:rPr lang="en-US" dirty="0"/>
              <a:t> 7</a:t>
            </a:r>
            <a:r>
              <a:rPr lang="en-US" dirty="0" smtClean="0"/>
              <a:t>).”</a:t>
            </a:r>
          </a:p>
          <a:p>
            <a:pPr>
              <a:buFont typeface="Arial" charset="0"/>
              <a:buChar char="•"/>
            </a:pPr>
            <a:r>
              <a:rPr lang="en-US" dirty="0" smtClean="0"/>
              <a:t>Social media can also be described as a form of participatory media </a:t>
            </a:r>
          </a:p>
          <a:p>
            <a:pPr>
              <a:buFont typeface="Arial" charset="0"/>
              <a:buChar char="•"/>
            </a:pP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42227" y="1867731"/>
            <a:ext cx="5011573" cy="4309232"/>
          </a:xfrm>
        </p:spPr>
      </p:pic>
    </p:spTree>
    <p:extLst>
      <p:ext uri="{BB962C8B-B14F-4D97-AF65-F5344CB8AC3E}">
        <p14:creationId xmlns:p14="http://schemas.microsoft.com/office/powerpoint/2010/main" val="1308213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Web 2.0 and the Rise of Participatory Media</a:t>
            </a:r>
            <a:endParaRPr lang="en-US" dirty="0"/>
          </a:p>
        </p:txBody>
      </p:sp>
      <p:sp>
        <p:nvSpPr>
          <p:cNvPr id="5" name="Text Placeholder 4"/>
          <p:cNvSpPr>
            <a:spLocks noGrp="1"/>
          </p:cNvSpPr>
          <p:nvPr>
            <p:ph type="body" idx="1"/>
          </p:nvPr>
        </p:nvSpPr>
        <p:spPr>
          <a:ln>
            <a:solidFill>
              <a:srgbClr val="FF0000"/>
            </a:solidFill>
          </a:ln>
        </p:spPr>
        <p:txBody>
          <a:bodyPr/>
          <a:lstStyle/>
          <a:p>
            <a:r>
              <a:rPr lang="en-US" dirty="0" smtClean="0">
                <a:hlinkClick r:id="rId3"/>
              </a:rPr>
              <a:t>Web 1.0</a:t>
            </a:r>
            <a:endParaRPr lang="en-US" dirty="0"/>
          </a:p>
        </p:txBody>
      </p:sp>
      <p:sp>
        <p:nvSpPr>
          <p:cNvPr id="6" name="Content Placeholder 5"/>
          <p:cNvSpPr>
            <a:spLocks noGrp="1"/>
          </p:cNvSpPr>
          <p:nvPr>
            <p:ph sz="half" idx="2"/>
          </p:nvPr>
        </p:nvSpPr>
        <p:spPr>
          <a:ln>
            <a:solidFill>
              <a:srgbClr val="FF0000"/>
            </a:solidFill>
          </a:ln>
        </p:spPr>
        <p:txBody>
          <a:bodyPr>
            <a:normAutofit fontScale="92500"/>
          </a:bodyPr>
          <a:lstStyle/>
          <a:p>
            <a:r>
              <a:rPr lang="en-US" dirty="0"/>
              <a:t>In the first version of the Internet (Web 1.0), information was static. This was because websites were coded using HTML, a fairly rigid coding structure that required content and form to be linked. Information flowed in one direction (from the website to the user) very much like the </a:t>
            </a:r>
            <a:r>
              <a:rPr lang="en-US" dirty="0" err="1"/>
              <a:t>monologic</a:t>
            </a:r>
            <a:r>
              <a:rPr lang="en-US" dirty="0"/>
              <a:t> </a:t>
            </a:r>
            <a:r>
              <a:rPr lang="en-US" dirty="0" smtClean="0"/>
              <a:t>transmission.</a:t>
            </a:r>
            <a:endParaRPr lang="en-US" dirty="0"/>
          </a:p>
        </p:txBody>
      </p:sp>
      <p:sp>
        <p:nvSpPr>
          <p:cNvPr id="7" name="Text Placeholder 6"/>
          <p:cNvSpPr>
            <a:spLocks noGrp="1"/>
          </p:cNvSpPr>
          <p:nvPr>
            <p:ph type="body" sz="quarter" idx="3"/>
          </p:nvPr>
        </p:nvSpPr>
        <p:spPr>
          <a:ln>
            <a:solidFill>
              <a:srgbClr val="FF0000"/>
            </a:solidFill>
          </a:ln>
        </p:spPr>
        <p:txBody>
          <a:bodyPr/>
          <a:lstStyle/>
          <a:p>
            <a:r>
              <a:rPr lang="en-US" dirty="0" smtClean="0"/>
              <a:t>Web 2.0 </a:t>
            </a:r>
            <a:endParaRPr lang="en-US" dirty="0"/>
          </a:p>
        </p:txBody>
      </p:sp>
      <p:sp>
        <p:nvSpPr>
          <p:cNvPr id="8" name="Content Placeholder 7"/>
          <p:cNvSpPr>
            <a:spLocks noGrp="1"/>
          </p:cNvSpPr>
          <p:nvPr>
            <p:ph sz="quarter" idx="4"/>
          </p:nvPr>
        </p:nvSpPr>
        <p:spPr>
          <a:ln>
            <a:solidFill>
              <a:srgbClr val="FF0000"/>
            </a:solidFill>
          </a:ln>
        </p:spPr>
        <p:txBody>
          <a:bodyPr>
            <a:normAutofit fontScale="85000" lnSpcReduction="20000"/>
          </a:bodyPr>
          <a:lstStyle/>
          <a:p>
            <a:r>
              <a:rPr lang="en-US" dirty="0"/>
              <a:t>The rise of XML and dynamic scripting for websites ushered in the age of Web 2.0. You no longer needed to know how to code HTML to make a website. You also no longer needed to make your own website to share your message to other Internet users. Instead, websites now had the ability to accept user- generated content, such as an individual uploading text and photos to a blogging site like </a:t>
            </a:r>
            <a:r>
              <a:rPr lang="en-US" dirty="0" err="1"/>
              <a:t>Blogspot</a:t>
            </a:r>
            <a:r>
              <a:rPr lang="en-US" dirty="0"/>
              <a:t> or Blogger, or video to a site like YouTube. </a:t>
            </a:r>
          </a:p>
        </p:txBody>
      </p:sp>
    </p:spTree>
    <p:extLst>
      <p:ext uri="{BB962C8B-B14F-4D97-AF65-F5344CB8AC3E}">
        <p14:creationId xmlns:p14="http://schemas.microsoft.com/office/powerpoint/2010/main" val="102204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networking sites part of Web 2.0</a:t>
            </a:r>
            <a:endParaRPr lang="en-US" dirty="0"/>
          </a:p>
        </p:txBody>
      </p:sp>
      <p:sp>
        <p:nvSpPr>
          <p:cNvPr id="3" name="Content Placeholder 2"/>
          <p:cNvSpPr>
            <a:spLocks noGrp="1"/>
          </p:cNvSpPr>
          <p:nvPr>
            <p:ph sz="half" idx="1"/>
          </p:nvPr>
        </p:nvSpPr>
        <p:spPr>
          <a:ln>
            <a:solidFill>
              <a:srgbClr val="FF0000"/>
            </a:solidFill>
          </a:ln>
        </p:spPr>
        <p:txBody>
          <a:bodyPr>
            <a:normAutofit fontScale="92500" lnSpcReduction="10000"/>
          </a:bodyPr>
          <a:lstStyle/>
          <a:p>
            <a:r>
              <a:rPr lang="en-US" dirty="0" smtClean="0"/>
              <a:t>Web 2.0 </a:t>
            </a:r>
            <a:r>
              <a:rPr lang="en-US" dirty="0" smtClean="0">
                <a:sym typeface="Wingdings"/>
              </a:rPr>
              <a:t> applications that allow people to participate in information creation, digital resource sharing, Web page design, and collaboration </a:t>
            </a:r>
          </a:p>
          <a:p>
            <a:endParaRPr lang="en-US" dirty="0">
              <a:sym typeface="Wingdings"/>
            </a:endParaRPr>
          </a:p>
        </p:txBody>
      </p:sp>
      <p:sp>
        <p:nvSpPr>
          <p:cNvPr id="4" name="Content Placeholder 3"/>
          <p:cNvSpPr>
            <a:spLocks noGrp="1"/>
          </p:cNvSpPr>
          <p:nvPr>
            <p:ph sz="half" idx="2"/>
          </p:nvPr>
        </p:nvSpPr>
        <p:spPr>
          <a:ln>
            <a:solidFill>
              <a:srgbClr val="FF0000"/>
            </a:solidFill>
          </a:ln>
        </p:spPr>
        <p:txBody>
          <a:bodyPr>
            <a:normAutofit fontScale="92500" lnSpcReduction="10000"/>
          </a:bodyPr>
          <a:lstStyle/>
          <a:p>
            <a:pPr marL="0" indent="0">
              <a:buNone/>
            </a:pPr>
            <a:r>
              <a:rPr lang="en-US" dirty="0"/>
              <a:t>Social networking sites are the natural extension of Web 2.0. Not only can users upload their own content to a website, but they are able to share and communicate with other users of that website. Being able to share things that you have made (text, video, images, audio, etc.) can be important way to build an online community with other users who share your particular interests. </a:t>
            </a:r>
          </a:p>
        </p:txBody>
      </p:sp>
      <p:pic>
        <p:nvPicPr>
          <p:cNvPr id="2050" name="Picture 2" descr="mage result for web 2.0 s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455500"/>
            <a:ext cx="4572000" cy="2721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665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 Have Always Been Social </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r>
              <a:rPr lang="en-US" dirty="0"/>
              <a:t>While social networking sites provide an easy means to spread a message to our entire group of friends, humans have always been motivated by a desire to share information with those around us. </a:t>
            </a:r>
            <a:endParaRPr lang="en-US" dirty="0" smtClean="0"/>
          </a:p>
          <a:p>
            <a:r>
              <a:rPr lang="en-US" dirty="0"/>
              <a:t>Social networking sites are just the most recent iteration of humans finding a way to be social using the tools available to them. </a:t>
            </a:r>
            <a:endParaRPr lang="en-US" dirty="0" smtClean="0"/>
          </a:p>
          <a:p>
            <a:r>
              <a:rPr lang="en-US" dirty="0"/>
              <a:t>It is important to remember that people have found a way to be social with almost any type of media. </a:t>
            </a:r>
            <a:endParaRPr lang="en-US" dirty="0" smtClean="0"/>
          </a:p>
          <a:p>
            <a:r>
              <a:rPr lang="en-US" dirty="0"/>
              <a:t>“Any medium that allows people to make meaning together is social. There is nothing more “social” about “social media” than there is about postcards, landline telephones, television shows, newspapers, books, or cuneiform.” (</a:t>
            </a:r>
            <a:r>
              <a:rPr lang="en-US" dirty="0" err="1"/>
              <a:t>Baym</a:t>
            </a:r>
            <a:r>
              <a:rPr lang="en-US" dirty="0"/>
              <a:t> 1) </a:t>
            </a: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832498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Wired to Be Social </a:t>
            </a:r>
            <a:endParaRPr lang="en-US" dirty="0"/>
          </a:p>
        </p:txBody>
      </p:sp>
      <p:sp>
        <p:nvSpPr>
          <p:cNvPr id="3" name="Content Placeholder 2"/>
          <p:cNvSpPr>
            <a:spLocks noGrp="1"/>
          </p:cNvSpPr>
          <p:nvPr>
            <p:ph idx="1"/>
          </p:nvPr>
        </p:nvSpPr>
        <p:spPr>
          <a:ln>
            <a:solidFill>
              <a:srgbClr val="FF0000"/>
            </a:solidFill>
          </a:ln>
        </p:spPr>
        <p:txBody>
          <a:bodyPr>
            <a:normAutofit fontScale="85000" lnSpcReduction="20000"/>
          </a:bodyPr>
          <a:lstStyle/>
          <a:p>
            <a:pPr marL="0" indent="0">
              <a:buNone/>
            </a:pPr>
            <a:r>
              <a:rPr lang="en-US" dirty="0" smtClean="0"/>
              <a:t>Tom </a:t>
            </a:r>
            <a:r>
              <a:rPr lang="en-US" dirty="0" err="1" smtClean="0"/>
              <a:t>Standage</a:t>
            </a:r>
            <a:r>
              <a:rPr lang="en-US" dirty="0" smtClean="0"/>
              <a:t> </a:t>
            </a:r>
            <a:r>
              <a:rPr lang="en-US" dirty="0"/>
              <a:t>highlights three things that make social media attractive to us (</a:t>
            </a:r>
            <a:r>
              <a:rPr lang="en-US" dirty="0" err="1"/>
              <a:t>Standage</a:t>
            </a:r>
            <a:r>
              <a:rPr lang="en-US" dirty="0"/>
              <a:t>, p 7-8): </a:t>
            </a:r>
            <a:endParaRPr lang="en-US" dirty="0" smtClean="0"/>
          </a:p>
          <a:p>
            <a:pPr>
              <a:buFont typeface="Arial" charset="0"/>
              <a:buChar char="•"/>
            </a:pPr>
            <a:r>
              <a:rPr lang="en-US" dirty="0"/>
              <a:t>Throughout our evolution, we have kept the parts of the brain that have developed to process social information. This allows us to communicate more effectively within group situations. </a:t>
            </a:r>
            <a:r>
              <a:rPr lang="en-US" dirty="0" smtClean="0"/>
              <a:t>This </a:t>
            </a:r>
            <a:r>
              <a:rPr lang="en-US" dirty="0"/>
              <a:t>ability to store information about the people around us is key to our ability to survive (and thrive) as a member of a functional community. </a:t>
            </a:r>
          </a:p>
          <a:p>
            <a:pPr>
              <a:buFont typeface="Arial" charset="0"/>
              <a:buChar char="•"/>
            </a:pPr>
            <a:r>
              <a:rPr lang="en-US" dirty="0"/>
              <a:t>Not only do we store information about the other people around us, we share this information with others to figure out where we fit in the group, but also maintain our place in the group. </a:t>
            </a:r>
            <a:endParaRPr lang="en-US" dirty="0" smtClean="0"/>
          </a:p>
          <a:p>
            <a:pPr>
              <a:buFont typeface="Arial" charset="0"/>
              <a:buChar char="•"/>
            </a:pPr>
            <a:r>
              <a:rPr lang="en-US" dirty="0"/>
              <a:t>Our brains have evolved to store information about the people around us and we have figured out how to use this information to help cement our position in particular groups. The development of writing allows the spread of this information across time and space to share it with people who are not physically present in your immediate area. </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418732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Wired to Be Social </a:t>
            </a:r>
            <a:endParaRPr lang="en-US" dirty="0"/>
          </a:p>
        </p:txBody>
      </p:sp>
      <p:sp>
        <p:nvSpPr>
          <p:cNvPr id="3" name="Content Placeholder 2"/>
          <p:cNvSpPr>
            <a:spLocks noGrp="1"/>
          </p:cNvSpPr>
          <p:nvPr>
            <p:ph idx="1"/>
          </p:nvPr>
        </p:nvSpPr>
        <p:spPr>
          <a:ln>
            <a:solidFill>
              <a:srgbClr val="FF0000"/>
            </a:solidFill>
          </a:ln>
        </p:spPr>
        <p:txBody>
          <a:bodyPr>
            <a:normAutofit/>
          </a:bodyPr>
          <a:lstStyle/>
          <a:p>
            <a:pPr marL="0" indent="0">
              <a:buNone/>
            </a:pPr>
            <a:r>
              <a:rPr lang="en-US" dirty="0"/>
              <a:t>In sum, </a:t>
            </a:r>
            <a:r>
              <a:rPr lang="en-US" dirty="0" smtClean="0"/>
              <a:t>according to Tom </a:t>
            </a:r>
            <a:r>
              <a:rPr lang="en-US" dirty="0" err="1" smtClean="0"/>
              <a:t>Standage</a:t>
            </a:r>
            <a:r>
              <a:rPr lang="en-US" dirty="0" smtClean="0"/>
              <a:t>, we </a:t>
            </a:r>
            <a:r>
              <a:rPr lang="en-US" dirty="0"/>
              <a:t>observe things about the people around us and we can use this information about others to help ourselves. Once written language was developed we were also able to share this information with people not in our immediate area, or we can write it down to share at a later point in time. Social media - and social networking sites - allow us to do all three things. </a:t>
            </a:r>
            <a:endParaRPr lang="en-US" dirty="0" smtClean="0"/>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423470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Is Social Media Making Us Less Social?</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pPr>
              <a:buFont typeface="Arial" charset="0"/>
              <a:buChar char="•"/>
            </a:pPr>
            <a:r>
              <a:rPr lang="en-US" dirty="0"/>
              <a:t>Dr. Sherry </a:t>
            </a:r>
            <a:r>
              <a:rPr lang="en-US" dirty="0" err="1" smtClean="0"/>
              <a:t>Turkle</a:t>
            </a:r>
            <a:r>
              <a:rPr lang="en-US" dirty="0" smtClean="0"/>
              <a:t> asks </a:t>
            </a:r>
            <a:r>
              <a:rPr lang="en-US" dirty="0"/>
              <a:t>us to consider if the interactions we are having via social media have lead to decline in face to face </a:t>
            </a:r>
            <a:r>
              <a:rPr lang="en-US" dirty="0" smtClean="0"/>
              <a:t>conversations (see her TED talk). </a:t>
            </a:r>
            <a:r>
              <a:rPr lang="en-US" dirty="0" err="1"/>
              <a:t>Turkle’s</a:t>
            </a:r>
            <a:r>
              <a:rPr lang="en-US" dirty="0"/>
              <a:t> worry is that the ease of social media has created a false sense of community, and that our online communications are sanitized, shallow, or “not real”. </a:t>
            </a:r>
            <a:endParaRPr lang="en-US" dirty="0" smtClean="0"/>
          </a:p>
          <a:p>
            <a:pPr>
              <a:buFont typeface="Arial" charset="0"/>
              <a:buChar char="•"/>
            </a:pPr>
            <a:r>
              <a:rPr lang="en-US" dirty="0"/>
              <a:t>When we communicate electronically, we have the ability to edit and craft our message until it is “just right”. Similarly, we can edit and modify our online presence on our social networking profiles in order to create the best version of ourselves to present to the world. This brings up questions surrounding identity and authenticity in an online </a:t>
            </a:r>
            <a:r>
              <a:rPr lang="en-US" dirty="0" smtClean="0"/>
              <a:t>space.</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559472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658707" cy="316523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34635"/>
            <a:ext cx="6658707" cy="332336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8707" y="1"/>
            <a:ext cx="5533293" cy="26963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8706" y="2777905"/>
            <a:ext cx="5533293" cy="4074215"/>
          </a:xfrm>
          <a:prstGeom prst="rect">
            <a:avLst/>
          </a:prstGeom>
        </p:spPr>
      </p:pic>
    </p:spTree>
    <p:extLst>
      <p:ext uri="{BB962C8B-B14F-4D97-AF65-F5344CB8AC3E}">
        <p14:creationId xmlns:p14="http://schemas.microsoft.com/office/powerpoint/2010/main" val="1560526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Moral Panics and </a:t>
            </a:r>
            <a:r>
              <a:rPr lang="en-US" dirty="0" err="1" smtClean="0"/>
              <a:t>Technopanics</a:t>
            </a:r>
            <a:endParaRPr lang="en-US" dirty="0"/>
          </a:p>
        </p:txBody>
      </p:sp>
      <p:sp>
        <p:nvSpPr>
          <p:cNvPr id="3" name="Content Placeholder 2"/>
          <p:cNvSpPr>
            <a:spLocks noGrp="1"/>
          </p:cNvSpPr>
          <p:nvPr>
            <p:ph idx="1"/>
          </p:nvPr>
        </p:nvSpPr>
        <p:spPr>
          <a:ln>
            <a:solidFill>
              <a:srgbClr val="FF0000"/>
            </a:solidFill>
          </a:ln>
        </p:spPr>
        <p:txBody>
          <a:bodyPr>
            <a:normAutofit fontScale="85000" lnSpcReduction="20000"/>
          </a:bodyPr>
          <a:lstStyle/>
          <a:p>
            <a:pPr>
              <a:buFont typeface="Arial" charset="0"/>
              <a:buChar char="•"/>
            </a:pPr>
            <a:r>
              <a:rPr lang="en-US" dirty="0"/>
              <a:t>A moral panic is a widespread fear about a group of “deviants” who display </a:t>
            </a:r>
            <a:r>
              <a:rPr lang="en-US" dirty="0" err="1"/>
              <a:t>behaviour</a:t>
            </a:r>
            <a:r>
              <a:rPr lang="en-US" dirty="0"/>
              <a:t> that threaten mainstream social values and interest. This group of deviants becomes a scapegoat or a “folk devil” and come to bear the brunt of the blame for social problems. </a:t>
            </a:r>
            <a:endParaRPr lang="en-US" dirty="0" smtClean="0"/>
          </a:p>
          <a:p>
            <a:r>
              <a:rPr lang="en-US" dirty="0"/>
              <a:t>Summarizing the work of Goode and Ben-</a:t>
            </a:r>
            <a:r>
              <a:rPr lang="en-US" dirty="0" err="1"/>
              <a:t>Yahuda</a:t>
            </a:r>
            <a:r>
              <a:rPr lang="en-US" dirty="0"/>
              <a:t> (1994), Alice Marwick identifies five defining characteristics of a moral panic: </a:t>
            </a:r>
            <a:endParaRPr lang="en-US" dirty="0" smtClean="0"/>
          </a:p>
          <a:p>
            <a:pPr lvl="1"/>
            <a:r>
              <a:rPr lang="en-US" dirty="0"/>
              <a:t>Concern: there is a heightened level of concern over the behavior of a certain group of people and the harmful effects they will have on the rest of society. </a:t>
            </a:r>
          </a:p>
          <a:p>
            <a:pPr lvl="1"/>
            <a:r>
              <a:rPr lang="en-US" dirty="0"/>
              <a:t>Hostility: The group is “collectively designated as the enemy” and viewed as evil, anti-social, and deviant </a:t>
            </a:r>
          </a:p>
          <a:p>
            <a:pPr lvl="1"/>
            <a:r>
              <a:rPr lang="en-US" dirty="0"/>
              <a:t>Consensus: A majority of population must believe that this is a real threat </a:t>
            </a:r>
          </a:p>
          <a:p>
            <a:pPr lvl="1"/>
            <a:r>
              <a:rPr lang="en-US" dirty="0"/>
              <a:t>Disproportionality: The level of concern is not justified by empirical evidence; that is, the actual </a:t>
            </a:r>
            <a:r>
              <a:rPr lang="en-US" dirty="0" smtClean="0"/>
              <a:t>threats </a:t>
            </a:r>
            <a:r>
              <a:rPr lang="en-US" dirty="0"/>
              <a:t>are minor (if they even exist at all) </a:t>
            </a:r>
          </a:p>
          <a:p>
            <a:pPr lvl="1"/>
            <a:r>
              <a:rPr lang="en-US" dirty="0"/>
              <a:t>Volatility: Moral panics capture widespread attention very quickly, and then fade out after </a:t>
            </a:r>
            <a:r>
              <a:rPr lang="en-US" dirty="0" smtClean="0"/>
              <a:t>a period </a:t>
            </a:r>
            <a:r>
              <a:rPr lang="en-US" dirty="0"/>
              <a:t>of time. </a:t>
            </a:r>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281347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Moral Panics and </a:t>
            </a:r>
            <a:r>
              <a:rPr lang="en-US" dirty="0" err="1" smtClean="0"/>
              <a:t>Technopanics</a:t>
            </a:r>
            <a:endParaRPr lang="en-US" dirty="0"/>
          </a:p>
        </p:txBody>
      </p:sp>
      <p:sp>
        <p:nvSpPr>
          <p:cNvPr id="3" name="Content Placeholder 2"/>
          <p:cNvSpPr>
            <a:spLocks noGrp="1"/>
          </p:cNvSpPr>
          <p:nvPr>
            <p:ph idx="1"/>
          </p:nvPr>
        </p:nvSpPr>
        <p:spPr>
          <a:ln>
            <a:solidFill>
              <a:srgbClr val="FF0000"/>
            </a:solidFill>
          </a:ln>
        </p:spPr>
        <p:txBody>
          <a:bodyPr>
            <a:normAutofit/>
          </a:bodyPr>
          <a:lstStyle/>
          <a:p>
            <a:r>
              <a:rPr lang="en-US" dirty="0"/>
              <a:t>Alice Marwick, a communication scholar, has extended this work to technology. </a:t>
            </a:r>
            <a:r>
              <a:rPr lang="en-US" dirty="0" err="1"/>
              <a:t>Technopanics</a:t>
            </a:r>
            <a:r>
              <a:rPr lang="en-US" dirty="0"/>
              <a:t> are a way of understanding a moral panic surrounding a fear over a new technology and its possible negative effects on youth. </a:t>
            </a:r>
            <a:r>
              <a:rPr lang="en-US" dirty="0" err="1"/>
              <a:t>Technopanics</a:t>
            </a:r>
            <a:r>
              <a:rPr lang="en-US" dirty="0"/>
              <a:t> have the following characteristics: </a:t>
            </a:r>
            <a:endParaRPr lang="en-US" dirty="0" smtClean="0">
              <a:effectLst/>
            </a:endParaRPr>
          </a:p>
          <a:p>
            <a:pPr lvl="1"/>
            <a:r>
              <a:rPr lang="en-US" dirty="0"/>
              <a:t>A focus on a new or emerging form of media; </a:t>
            </a:r>
          </a:p>
          <a:p>
            <a:pPr lvl="1"/>
            <a:r>
              <a:rPr lang="en-US" dirty="0" err="1"/>
              <a:t>Pathologizing</a:t>
            </a:r>
            <a:r>
              <a:rPr lang="en-US" dirty="0"/>
              <a:t> (treating it as unhealthy and abnormal) young people’s use of this media; </a:t>
            </a:r>
          </a:p>
          <a:p>
            <a:pPr lvl="1"/>
            <a:r>
              <a:rPr lang="en-US" dirty="0"/>
              <a:t>An attempt to regulate young people’s </a:t>
            </a:r>
            <a:r>
              <a:rPr lang="en-US" dirty="0" err="1"/>
              <a:t>behaviour</a:t>
            </a:r>
            <a:r>
              <a:rPr lang="en-US" dirty="0"/>
              <a:t> by controlling their access to this new </a:t>
            </a:r>
            <a:r>
              <a:rPr lang="en-US" dirty="0" smtClean="0"/>
              <a:t>technology</a:t>
            </a:r>
            <a:r>
              <a:rPr lang="en-US" dirty="0"/>
              <a:t>. </a:t>
            </a:r>
            <a:endParaRPr lang="en-US" dirty="0" smtClean="0"/>
          </a:p>
          <a:p>
            <a:r>
              <a:rPr lang="en-US" dirty="0" smtClean="0"/>
              <a:t>Is </a:t>
            </a:r>
            <a:r>
              <a:rPr lang="en-US" dirty="0" err="1" smtClean="0"/>
              <a:t>Turkle</a:t>
            </a:r>
            <a:r>
              <a:rPr lang="en-US" dirty="0" smtClean="0"/>
              <a:t> exhibiting </a:t>
            </a:r>
            <a:r>
              <a:rPr lang="en-US" dirty="0" err="1" smtClean="0"/>
              <a:t>technopanic</a:t>
            </a:r>
            <a:r>
              <a:rPr lang="en-US" dirty="0" smtClean="0"/>
              <a:t>?</a:t>
            </a:r>
            <a:endParaRPr lang="en-US" dirty="0"/>
          </a:p>
          <a:p>
            <a:pPr>
              <a:buFont typeface="Arial" charset="0"/>
              <a:buChar char="•"/>
            </a:pPr>
            <a:endParaRPr lang="en-US" dirty="0" smtClean="0"/>
          </a:p>
          <a:p>
            <a:pPr marL="0" indent="0">
              <a:buNone/>
            </a:pPr>
            <a:endParaRPr lang="en-US" dirty="0"/>
          </a:p>
        </p:txBody>
      </p:sp>
    </p:spTree>
    <p:extLst>
      <p:ext uri="{BB962C8B-B14F-4D97-AF65-F5344CB8AC3E}">
        <p14:creationId xmlns:p14="http://schemas.microsoft.com/office/powerpoint/2010/main" val="1532198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Business of Social Media</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fontScale="70000" lnSpcReduction="20000"/>
          </a:bodyPr>
          <a:lstStyle/>
          <a:p>
            <a:r>
              <a:rPr lang="en-US" dirty="0" smtClean="0"/>
              <a:t>Why is social media free to access? Answer: advertising.</a:t>
            </a:r>
          </a:p>
          <a:p>
            <a:r>
              <a:rPr lang="en-US" dirty="0"/>
              <a:t>The social interactions that are facilitated through these networking sites are a result of private companies figuring out how to harness what people were already doing (i.e. using the Internet to talk to </a:t>
            </a:r>
            <a:r>
              <a:rPr lang="en-US" dirty="0" smtClean="0"/>
              <a:t>each </a:t>
            </a:r>
            <a:r>
              <a:rPr lang="en-US" dirty="0"/>
              <a:t>other), streamlining the process (i.e. creating an easy to use website), and turning it into a revenue stream (</a:t>
            </a:r>
            <a:r>
              <a:rPr lang="en-US" dirty="0" err="1"/>
              <a:t>Baym</a:t>
            </a:r>
            <a:r>
              <a:rPr lang="en-US" dirty="0"/>
              <a:t> 1). </a:t>
            </a:r>
            <a:endParaRPr lang="en-US" dirty="0" smtClean="0"/>
          </a:p>
          <a:p>
            <a:r>
              <a:rPr lang="en-US" dirty="0"/>
              <a:t>Facebook is able to make billions of dollars a year because it harnesses the information we share about ourselves, and uses this to sell us advertising. </a:t>
            </a:r>
            <a:endParaRPr lang="en-US" dirty="0" smtClean="0"/>
          </a:p>
          <a:p>
            <a:r>
              <a:rPr lang="en-US" dirty="0"/>
              <a:t>Not only do you tell Facebook things about you, you also tell it who your friends are. By mapping out your network of friends and professional connections, this helps to further refine advertiser’s efforts to reach their target demographics. </a:t>
            </a:r>
            <a:endParaRPr lang="en-US" dirty="0" smtClean="0"/>
          </a:p>
          <a:p>
            <a:endParaRPr lang="en-US" dirty="0" smtClean="0"/>
          </a:p>
          <a:p>
            <a:endParaRPr lang="en-US" dirty="0" smtClean="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5458" y="2414954"/>
            <a:ext cx="4629858" cy="3594795"/>
          </a:xfrm>
          <a:prstGeom prst="rect">
            <a:avLst/>
          </a:prstGeom>
        </p:spPr>
      </p:pic>
    </p:spTree>
    <p:extLst>
      <p:ext uri="{BB962C8B-B14F-4D97-AF65-F5344CB8AC3E}">
        <p14:creationId xmlns:p14="http://schemas.microsoft.com/office/powerpoint/2010/main" val="3994712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 What is Social Media?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lnSpcReduction="10000"/>
          </a:bodyPr>
          <a:lstStyle/>
          <a:p>
            <a:pPr marL="0" indent="0">
              <a:buNone/>
            </a:pPr>
            <a:r>
              <a:rPr lang="en-US" dirty="0" smtClean="0"/>
              <a:t>We have explored:</a:t>
            </a:r>
          </a:p>
          <a:p>
            <a:r>
              <a:rPr lang="en-US" dirty="0"/>
              <a:t>The definition of social media, and how it relates to social networking sites (e.g. Facebook, Twitter, Pinterest</a:t>
            </a:r>
            <a:r>
              <a:rPr lang="en-US" dirty="0" smtClean="0"/>
              <a:t>).</a:t>
            </a:r>
          </a:p>
          <a:p>
            <a:r>
              <a:rPr lang="en-US" dirty="0" smtClean="0"/>
              <a:t>Two </a:t>
            </a:r>
            <a:r>
              <a:rPr lang="en-US" dirty="0"/>
              <a:t>types of knowledge transfer (</a:t>
            </a:r>
            <a:r>
              <a:rPr lang="en-US" dirty="0" err="1"/>
              <a:t>monologic</a:t>
            </a:r>
            <a:r>
              <a:rPr lang="en-US" dirty="0"/>
              <a:t> and dialogic</a:t>
            </a:r>
            <a:r>
              <a:rPr lang="en-US" dirty="0" smtClean="0"/>
              <a:t>).</a:t>
            </a:r>
          </a:p>
          <a:p>
            <a:r>
              <a:rPr lang="en-US" dirty="0" smtClean="0"/>
              <a:t>The </a:t>
            </a:r>
            <a:r>
              <a:rPr lang="en-US" dirty="0"/>
              <a:t>biological and evolutionary factors that have contributed to the popularity of social media. </a:t>
            </a:r>
            <a:endParaRPr lang="en-US" dirty="0" smtClean="0"/>
          </a:p>
          <a:p>
            <a:r>
              <a:rPr lang="en-US" dirty="0" err="1" smtClean="0"/>
              <a:t>Technopanics</a:t>
            </a:r>
            <a:r>
              <a:rPr lang="en-US" dirty="0"/>
              <a:t>, and how this can be a framework to unpack sensationalist reporting about social media. </a:t>
            </a:r>
            <a:endParaRPr lang="en-US" dirty="0" smtClean="0"/>
          </a:p>
          <a:p>
            <a:r>
              <a:rPr lang="en-US" dirty="0"/>
              <a:t>Issues surrounding privacy and how our personal data can be monetized by social networking sites. </a:t>
            </a:r>
            <a:endParaRPr lang="en-US" dirty="0" smtClean="0"/>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Part II: History of Social Media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a:t>
            </a:r>
          </a:p>
          <a:p>
            <a:r>
              <a:rPr lang="en-US" dirty="0"/>
              <a:t>List examples of Web 1.0 technologies that could be considered social media. </a:t>
            </a:r>
          </a:p>
          <a:p>
            <a:r>
              <a:rPr lang="en-US" dirty="0"/>
              <a:t>Use examples of Roman communication practices that meet the definition of “social media”. </a:t>
            </a:r>
          </a:p>
          <a:p>
            <a:r>
              <a:rPr lang="en-US" dirty="0"/>
              <a:t>List examples of social networking sites that pre-date Facebook. </a:t>
            </a:r>
          </a:p>
          <a:p>
            <a:pPr marL="0" indent="0">
              <a:buNone/>
            </a:pPr>
            <a:endParaRPr lang="en-US" dirty="0" smtClean="0"/>
          </a:p>
        </p:txBody>
      </p:sp>
    </p:spTree>
    <p:extLst>
      <p:ext uri="{BB962C8B-B14F-4D97-AF65-F5344CB8AC3E}">
        <p14:creationId xmlns:p14="http://schemas.microsoft.com/office/powerpoint/2010/main" val="6525101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Remembering the Roots of Social Media</a:t>
            </a:r>
            <a:endParaRPr lang="en-US" dirty="0"/>
          </a:p>
        </p:txBody>
      </p:sp>
      <p:sp>
        <p:nvSpPr>
          <p:cNvPr id="3" name="Content Placeholder 2"/>
          <p:cNvSpPr>
            <a:spLocks noGrp="1"/>
          </p:cNvSpPr>
          <p:nvPr>
            <p:ph sz="half" idx="1"/>
          </p:nvPr>
        </p:nvSpPr>
        <p:spPr>
          <a:ln>
            <a:solidFill>
              <a:srgbClr val="FF0000"/>
            </a:solidFill>
          </a:ln>
        </p:spPr>
        <p:txBody>
          <a:bodyPr>
            <a:normAutofit fontScale="92500" lnSpcReduction="10000"/>
          </a:bodyPr>
          <a:lstStyle/>
          <a:p>
            <a:r>
              <a:rPr lang="en-US" dirty="0" smtClean="0"/>
              <a:t>Recall the shift from Web </a:t>
            </a:r>
            <a:r>
              <a:rPr lang="en-US" dirty="0"/>
              <a:t>1.0 to Web 2.0. This shift has allowed social networking sites to flourish, but this should not be taken as a message that Web 1.0 was not social. It is important to not retroactively apply current popular definitions of social media to </a:t>
            </a:r>
            <a:r>
              <a:rPr lang="en-US" dirty="0" smtClean="0"/>
              <a:t>previous </a:t>
            </a:r>
            <a:r>
              <a:rPr lang="en-US" dirty="0"/>
              <a:t>technologies that existed pre-social networking sites. By doing so, we inadvertently erase the long history of social media. </a:t>
            </a:r>
            <a:endParaRPr lang="en-US" dirty="0" smtClean="0">
              <a:effectLst/>
            </a:endParaRPr>
          </a:p>
          <a:p>
            <a:endParaRPr lang="en-US" dirty="0" smtClean="0"/>
          </a:p>
          <a:p>
            <a:pPr marL="0" indent="0">
              <a:buNone/>
            </a:pPr>
            <a:endParaRPr lang="en-US" dirty="0"/>
          </a:p>
        </p:txBody>
      </p:sp>
      <p:sp>
        <p:nvSpPr>
          <p:cNvPr id="6" name="Content Placeholder 5"/>
          <p:cNvSpPr>
            <a:spLocks noGrp="1"/>
          </p:cNvSpPr>
          <p:nvPr>
            <p:ph sz="half" idx="2"/>
          </p:nvPr>
        </p:nvSpPr>
        <p:spPr>
          <a:ln>
            <a:solidFill>
              <a:srgbClr val="FF0000"/>
            </a:solidFill>
          </a:ln>
        </p:spPr>
        <p:txBody>
          <a:bodyPr>
            <a:normAutofit fontScale="92500" lnSpcReduction="10000"/>
          </a:bodyPr>
          <a:lstStyle/>
          <a:p>
            <a:pPr marL="0" indent="0">
              <a:buNone/>
            </a:pPr>
            <a:r>
              <a:rPr lang="en-US" dirty="0" smtClean="0"/>
              <a:t>Examples of Web 1.0 being used for social media include:</a:t>
            </a:r>
          </a:p>
          <a:p>
            <a:pPr>
              <a:buFont typeface="Arial" charset="0"/>
              <a:buChar char="•"/>
            </a:pPr>
            <a:r>
              <a:rPr lang="en-US" dirty="0" smtClean="0"/>
              <a:t>Computerized bulletin board systems (Usenet, </a:t>
            </a:r>
            <a:r>
              <a:rPr lang="en-US" dirty="0" err="1" smtClean="0"/>
              <a:t>Fidonet</a:t>
            </a:r>
            <a:r>
              <a:rPr lang="en-US" dirty="0" smtClean="0"/>
              <a:t>)</a:t>
            </a:r>
          </a:p>
          <a:p>
            <a:pPr>
              <a:buFont typeface="Arial" charset="0"/>
              <a:buChar char="•"/>
            </a:pPr>
            <a:r>
              <a:rPr lang="en-US" dirty="0" smtClean="0"/>
              <a:t>Synchronous online chat (e.g. Internet Relay Chat)</a:t>
            </a:r>
          </a:p>
          <a:p>
            <a:pPr>
              <a:buFont typeface="Arial" charset="0"/>
              <a:buChar char="•"/>
            </a:pPr>
            <a:r>
              <a:rPr lang="en-US" dirty="0" smtClean="0"/>
              <a:t>E-mail lists</a:t>
            </a:r>
          </a:p>
          <a:p>
            <a:pPr>
              <a:buFont typeface="Arial" charset="0"/>
              <a:buChar char="•"/>
            </a:pPr>
            <a:r>
              <a:rPr lang="en-US" dirty="0" smtClean="0"/>
              <a:t>‘Static’ web pages fairly easy to write, encouraged webzine culture</a:t>
            </a:r>
            <a:endParaRPr lang="en-US" dirty="0"/>
          </a:p>
        </p:txBody>
      </p:sp>
    </p:spTree>
    <p:extLst>
      <p:ext uri="{BB962C8B-B14F-4D97-AF65-F5344CB8AC3E}">
        <p14:creationId xmlns:p14="http://schemas.microsoft.com/office/powerpoint/2010/main" val="2139125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Media: A Historical Perspective</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fontScale="92500"/>
          </a:bodyPr>
          <a:lstStyle/>
          <a:p>
            <a:r>
              <a:rPr lang="en-US" dirty="0" smtClean="0"/>
              <a:t>Tom </a:t>
            </a:r>
            <a:r>
              <a:rPr lang="en-US" dirty="0" err="1" smtClean="0"/>
              <a:t>Standage</a:t>
            </a:r>
            <a:r>
              <a:rPr lang="en-US" dirty="0" smtClean="0"/>
              <a:t>, </a:t>
            </a:r>
            <a:r>
              <a:rPr lang="en-US" i="1" dirty="0"/>
              <a:t>The Writing on the Wall: Social Media - The First Two Thousand </a:t>
            </a:r>
            <a:r>
              <a:rPr lang="en-US" i="1" dirty="0" smtClean="0"/>
              <a:t>Years</a:t>
            </a:r>
          </a:p>
          <a:p>
            <a:pPr lvl="1"/>
            <a:r>
              <a:rPr lang="en-US" dirty="0" smtClean="0"/>
              <a:t>Asks the question: what if new media aren’t as new as we assume — and old media not really old at all?</a:t>
            </a:r>
          </a:p>
          <a:p>
            <a:pPr lvl="1"/>
            <a:r>
              <a:rPr lang="en-US" dirty="0" smtClean="0"/>
              <a:t>Argues that </a:t>
            </a:r>
            <a:r>
              <a:rPr lang="en-US" dirty="0"/>
              <a:t>social media is not new, and that we have always found a way to spread our messages and ideas with the prominent technologies of the time. </a:t>
            </a:r>
            <a:endParaRPr lang="en-US" dirty="0" smtClean="0"/>
          </a:p>
          <a:p>
            <a:pPr lvl="1"/>
            <a:r>
              <a:rPr lang="en-US" dirty="0" smtClean="0"/>
              <a:t>Makes </a:t>
            </a:r>
            <a:r>
              <a:rPr lang="en-US" dirty="0"/>
              <a:t>a convincing argument that Romans living in first century B.C. were some of the very first users of social media </a:t>
            </a:r>
            <a:endParaRPr lang="en-US" dirty="0" smtClean="0"/>
          </a:p>
          <a:p>
            <a:pPr lvl="1"/>
            <a:endParaRPr lang="en-US" dirty="0" smtClean="0"/>
          </a:p>
          <a:p>
            <a:endParaRPr lang="en-US" dirty="0" smtClean="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6276" y="2049951"/>
            <a:ext cx="5345723" cy="3962400"/>
          </a:xfrm>
          <a:prstGeom prst="rect">
            <a:avLst/>
          </a:prstGeom>
        </p:spPr>
      </p:pic>
    </p:spTree>
    <p:extLst>
      <p:ext uri="{BB962C8B-B14F-4D97-AF65-F5344CB8AC3E}">
        <p14:creationId xmlns:p14="http://schemas.microsoft.com/office/powerpoint/2010/main" val="1461851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Social Media: A Historical Perspective</a:t>
            </a:r>
            <a:endParaRPr lang="en-US" dirty="0"/>
          </a:p>
        </p:txBody>
      </p:sp>
      <p:sp>
        <p:nvSpPr>
          <p:cNvPr id="3" name="Content Placeholder 2"/>
          <p:cNvSpPr>
            <a:spLocks noGrp="1"/>
          </p:cNvSpPr>
          <p:nvPr>
            <p:ph idx="1"/>
          </p:nvPr>
        </p:nvSpPr>
        <p:spPr>
          <a:xfrm>
            <a:off x="838200" y="1825625"/>
            <a:ext cx="5820508" cy="4411052"/>
          </a:xfrm>
          <a:ln>
            <a:solidFill>
              <a:srgbClr val="FF0000"/>
            </a:solidFill>
          </a:ln>
        </p:spPr>
        <p:txBody>
          <a:bodyPr>
            <a:normAutofit/>
          </a:bodyPr>
          <a:lstStyle/>
          <a:p>
            <a:r>
              <a:rPr lang="en-US" dirty="0" smtClean="0"/>
              <a:t>Tom </a:t>
            </a:r>
            <a:r>
              <a:rPr lang="en-US" dirty="0" err="1" smtClean="0"/>
              <a:t>Standage</a:t>
            </a:r>
            <a:r>
              <a:rPr lang="en-US" dirty="0" smtClean="0"/>
              <a:t>, </a:t>
            </a:r>
            <a:r>
              <a:rPr lang="en-US" i="1" dirty="0"/>
              <a:t>The Writing on the Wall: Social Media - The First Two Thousand </a:t>
            </a:r>
            <a:r>
              <a:rPr lang="en-US" i="1" dirty="0" smtClean="0"/>
              <a:t>Years</a:t>
            </a:r>
          </a:p>
          <a:p>
            <a:pPr lvl="1"/>
            <a:r>
              <a:rPr lang="en-US" dirty="0" smtClean="0"/>
              <a:t>Main takeaway: Social media, whether of the digital or the preindustrial variety, fill a universal human need for connectedness, for self-­expression and for information-sharing. This need is as old as language itself — which suggests, if nothing else, that satisfying it digitally won’t leave us emotionally crippled after all.</a:t>
            </a:r>
          </a:p>
          <a:p>
            <a:pPr lvl="1"/>
            <a:endParaRPr lang="en-US" dirty="0" smtClean="0"/>
          </a:p>
          <a:p>
            <a:endParaRPr lang="en-US" dirty="0" smtClean="0"/>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2831" y="1877524"/>
            <a:ext cx="5369170" cy="4307254"/>
          </a:xfrm>
          <a:prstGeom prst="rect">
            <a:avLst/>
          </a:prstGeom>
        </p:spPr>
      </p:pic>
    </p:spTree>
    <p:extLst>
      <p:ext uri="{BB962C8B-B14F-4D97-AF65-F5344CB8AC3E}">
        <p14:creationId xmlns:p14="http://schemas.microsoft.com/office/powerpoint/2010/main" val="674532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 Brief History of Social Networking Sites</a:t>
            </a:r>
            <a:endParaRPr lang="en-US" dirty="0"/>
          </a:p>
        </p:txBody>
      </p:sp>
      <p:sp>
        <p:nvSpPr>
          <p:cNvPr id="3" name="Content Placeholder 2"/>
          <p:cNvSpPr>
            <a:spLocks noGrp="1"/>
          </p:cNvSpPr>
          <p:nvPr>
            <p:ph sz="half" idx="1"/>
          </p:nvPr>
        </p:nvSpPr>
        <p:spPr>
          <a:ln>
            <a:solidFill>
              <a:srgbClr val="FF0000"/>
            </a:solidFill>
          </a:ln>
        </p:spPr>
        <p:txBody>
          <a:bodyPr>
            <a:normAutofit fontScale="25000" lnSpcReduction="20000"/>
          </a:bodyPr>
          <a:lstStyle/>
          <a:p>
            <a:pPr marL="457200" lvl="1" indent="0">
              <a:buNone/>
            </a:pPr>
            <a:endParaRPr lang="en-US" dirty="0" smtClean="0"/>
          </a:p>
          <a:p>
            <a:endParaRPr lang="en-US" dirty="0" smtClean="0"/>
          </a:p>
          <a:p>
            <a:pPr marL="0" indent="0">
              <a:buNone/>
            </a:pPr>
            <a:r>
              <a:rPr lang="en-US" sz="7300" dirty="0"/>
              <a:t>“Many social networking sites were created in the 1990s. Some examples include Six Degrees, Black Planet, Asian Avenue, and Move On. These are, or have been, online niche social where people can interact, including sites for public policy advocacy and a social network based on a web of contacts model. In addition, blogging services such as Blogger and </a:t>
            </a:r>
            <a:r>
              <a:rPr lang="en-US" sz="7300" dirty="0" err="1"/>
              <a:t>Epinions</a:t>
            </a:r>
            <a:r>
              <a:rPr lang="en-US" sz="7300" dirty="0"/>
              <a:t> were created. </a:t>
            </a:r>
            <a:r>
              <a:rPr lang="en-US" sz="7300" dirty="0" err="1"/>
              <a:t>Epinions</a:t>
            </a:r>
            <a:r>
              <a:rPr lang="en-US" sz="7300" dirty="0"/>
              <a:t> is a site where consumers can read or create reviews of products. </a:t>
            </a:r>
            <a:r>
              <a:rPr lang="en-US" sz="7300" dirty="0" err="1"/>
              <a:t>ThirdVoice</a:t>
            </a:r>
            <a:r>
              <a:rPr lang="en-US" sz="7300" dirty="0"/>
              <a:t> and Napster were two software applications created in the 90s that have since been removed from the market. </a:t>
            </a:r>
            <a:r>
              <a:rPr lang="en-US" sz="7300" dirty="0" err="1"/>
              <a:t>ThirdVoice</a:t>
            </a:r>
            <a:r>
              <a:rPr lang="en-US" sz="7300" dirty="0"/>
              <a:t> was a free plug-in that allowed users to post comments on webpages. Opponents of the software argued that comments were often vulgar or slanderous. Napster was a software application that allowed peer-to- peer file sharing. Users were allowed to share music files bypassing normal distribution methods, which in the end was determined to be a violation of copyright </a:t>
            </a:r>
            <a:r>
              <a:rPr lang="en-US" sz="7300" dirty="0" smtClean="0"/>
              <a:t>laws” </a:t>
            </a:r>
            <a:r>
              <a:rPr lang="en-US" sz="7300" dirty="0"/>
              <a:t>(</a:t>
            </a:r>
            <a:r>
              <a:rPr lang="en-US" sz="7300" dirty="0" err="1"/>
              <a:t>Ritholz</a:t>
            </a:r>
            <a:r>
              <a:rPr lang="en-US" sz="7300" dirty="0"/>
              <a:t>, 2010). </a:t>
            </a:r>
            <a:endParaRPr lang="en-US" sz="7300" dirty="0" smtClean="0"/>
          </a:p>
          <a:p>
            <a:pPr marL="0" indent="0">
              <a:buNone/>
            </a:pPr>
            <a:endParaRPr lang="en-US" dirty="0"/>
          </a:p>
        </p:txBody>
      </p:sp>
      <p:sp>
        <p:nvSpPr>
          <p:cNvPr id="4" name="Content Placeholder 3"/>
          <p:cNvSpPr>
            <a:spLocks noGrp="1"/>
          </p:cNvSpPr>
          <p:nvPr>
            <p:ph sz="half" idx="2"/>
          </p:nvPr>
        </p:nvSpPr>
        <p:spPr/>
        <p:txBody>
          <a:bodyPr>
            <a:normAutofit fontScale="25000" lnSpcReduction="20000"/>
          </a:bodyPr>
          <a:lstStyle/>
          <a:p>
            <a:pPr marL="0" indent="0">
              <a:buNone/>
            </a:pPr>
            <a:endParaRPr lang="en-US" dirty="0" smtClean="0"/>
          </a:p>
          <a:p>
            <a:pPr marL="0" indent="0">
              <a:buNone/>
            </a:pPr>
            <a:endParaRPr lang="en-US" dirty="0"/>
          </a:p>
          <a:p>
            <a:pPr marL="0" indent="0">
              <a:buNone/>
            </a:pPr>
            <a:r>
              <a:rPr lang="en-US" sz="8000" dirty="0" smtClean="0"/>
              <a:t>“In </a:t>
            </a:r>
            <a:r>
              <a:rPr lang="en-US" sz="8000" dirty="0"/>
              <a:t>2000 social media received a great boost with the witnessing of many social networking sites springing up. This highly boosted and transformed the interaction of individuals and organizations who shared common interest in music, education, movies, and friendship, based on social networking. Among those that were launched included </a:t>
            </a:r>
            <a:r>
              <a:rPr lang="en-US" sz="8000" dirty="0" err="1"/>
              <a:t>LunarStorm</a:t>
            </a:r>
            <a:r>
              <a:rPr lang="en-US" sz="8000" dirty="0"/>
              <a:t>, six degrees, </a:t>
            </a:r>
            <a:r>
              <a:rPr lang="en-US" sz="8000" dirty="0" err="1"/>
              <a:t>cyworld</a:t>
            </a:r>
            <a:r>
              <a:rPr lang="en-US" sz="8000" dirty="0"/>
              <a:t>, </a:t>
            </a:r>
            <a:r>
              <a:rPr lang="en-US" sz="8000" dirty="0" err="1"/>
              <a:t>ryze</a:t>
            </a:r>
            <a:r>
              <a:rPr lang="en-US" sz="8000" dirty="0"/>
              <a:t>, and Wikipedia. In 2001, </a:t>
            </a:r>
            <a:r>
              <a:rPr lang="en-US" sz="8000" dirty="0" err="1"/>
              <a:t>fotolog</a:t>
            </a:r>
            <a:r>
              <a:rPr lang="en-US" sz="8000" dirty="0"/>
              <a:t>, sky blog and Friendster were launched, and in 2003 </a:t>
            </a:r>
            <a:r>
              <a:rPr lang="en-US" sz="8000" dirty="0" err="1"/>
              <a:t>MySpace</a:t>
            </a:r>
            <a:r>
              <a:rPr lang="en-US" sz="8000" dirty="0"/>
              <a:t>, LinkedIn, </a:t>
            </a:r>
            <a:r>
              <a:rPr lang="en-US" sz="8000" dirty="0" err="1"/>
              <a:t>lastFM</a:t>
            </a:r>
            <a:r>
              <a:rPr lang="en-US" sz="8000" dirty="0"/>
              <a:t>, </a:t>
            </a:r>
            <a:r>
              <a:rPr lang="en-US" sz="8000" dirty="0" err="1"/>
              <a:t>ribe.net</a:t>
            </a:r>
            <a:r>
              <a:rPr lang="en-US" sz="8000" dirty="0"/>
              <a:t>, Hi5, etc. In 2004, popular names like Facebook Harvard, </a:t>
            </a:r>
            <a:r>
              <a:rPr lang="en-US" sz="8000" dirty="0" err="1"/>
              <a:t>Dogster</a:t>
            </a:r>
            <a:r>
              <a:rPr lang="en-US" sz="8000" dirty="0"/>
              <a:t> and </a:t>
            </a:r>
            <a:r>
              <a:rPr lang="en-US" sz="8000" dirty="0" err="1"/>
              <a:t>Mixi</a:t>
            </a:r>
            <a:r>
              <a:rPr lang="en-US" sz="8000" dirty="0"/>
              <a:t> evolved. During 2005, big names like Yahoo!360, YouTube, </a:t>
            </a:r>
            <a:r>
              <a:rPr lang="en-US" sz="8000" dirty="0" err="1"/>
              <a:t>cyword</a:t>
            </a:r>
            <a:r>
              <a:rPr lang="en-US" sz="8000" dirty="0"/>
              <a:t> and Black planet all emerged (Junco, </a:t>
            </a:r>
            <a:r>
              <a:rPr lang="en-US" sz="8000" dirty="0" err="1"/>
              <a:t>Heibergert</a:t>
            </a:r>
            <a:r>
              <a:rPr lang="en-US" sz="8000" dirty="0"/>
              <a:t>, &amp; </a:t>
            </a:r>
            <a:r>
              <a:rPr lang="en-US" sz="8000" dirty="0" err="1"/>
              <a:t>Loken</a:t>
            </a:r>
            <a:r>
              <a:rPr lang="en-US" sz="8000" dirty="0"/>
              <a:t>, 2011).” </a:t>
            </a:r>
            <a:r>
              <a:rPr lang="en-US" sz="8000" i="1" dirty="0"/>
              <a:t>(</a:t>
            </a:r>
            <a:r>
              <a:rPr lang="en-US" sz="8000" i="1" dirty="0" err="1"/>
              <a:t>Edosomwan</a:t>
            </a:r>
            <a:r>
              <a:rPr lang="en-US" sz="8000" i="1" dirty="0"/>
              <a:t> et al, 2011, p. 81) </a:t>
            </a:r>
            <a:endParaRPr lang="en-US" sz="8000" dirty="0" smtClean="0"/>
          </a:p>
          <a:p>
            <a:endParaRPr lang="en-US" dirty="0"/>
          </a:p>
        </p:txBody>
      </p:sp>
    </p:spTree>
    <p:extLst>
      <p:ext uri="{BB962C8B-B14F-4D97-AF65-F5344CB8AC3E}">
        <p14:creationId xmlns:p14="http://schemas.microsoft.com/office/powerpoint/2010/main" val="63105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500" y="0"/>
            <a:ext cx="5183805" cy="6858000"/>
          </a:xfrm>
          <a:prstGeom prst="rect">
            <a:avLst/>
          </a:prstGeom>
        </p:spPr>
      </p:pic>
    </p:spTree>
    <p:extLst>
      <p:ext uri="{BB962C8B-B14F-4D97-AF65-F5344CB8AC3E}">
        <p14:creationId xmlns:p14="http://schemas.microsoft.com/office/powerpoint/2010/main" val="224479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 Brief History of Social Networking Sites</a:t>
            </a:r>
            <a:endParaRPr lang="en-US" dirty="0"/>
          </a:p>
        </p:txBody>
      </p:sp>
      <p:sp>
        <p:nvSpPr>
          <p:cNvPr id="3" name="Content Placeholder 2"/>
          <p:cNvSpPr>
            <a:spLocks noGrp="1"/>
          </p:cNvSpPr>
          <p:nvPr>
            <p:ph idx="1"/>
          </p:nvPr>
        </p:nvSpPr>
        <p:spPr>
          <a:ln>
            <a:solidFill>
              <a:srgbClr val="FF0000"/>
            </a:solidFill>
          </a:ln>
        </p:spPr>
        <p:txBody>
          <a:bodyPr>
            <a:normAutofit lnSpcReduction="10000"/>
          </a:bodyPr>
          <a:lstStyle/>
          <a:p>
            <a:r>
              <a:rPr lang="en-US" dirty="0"/>
              <a:t>When looking back on the history of social networking sites, a few “big names” stand out: </a:t>
            </a:r>
            <a:r>
              <a:rPr lang="en-US" dirty="0" err="1"/>
              <a:t>Sixdegrees</a:t>
            </a:r>
            <a:r>
              <a:rPr lang="en-US" dirty="0"/>
              <a:t>, Friendster, </a:t>
            </a:r>
            <a:r>
              <a:rPr lang="en-US" dirty="0" err="1"/>
              <a:t>MySpace</a:t>
            </a:r>
            <a:r>
              <a:rPr lang="en-US" dirty="0"/>
              <a:t>, </a:t>
            </a:r>
            <a:r>
              <a:rPr lang="en-US" dirty="0" smtClean="0"/>
              <a:t>Facebook.</a:t>
            </a:r>
          </a:p>
          <a:p>
            <a:r>
              <a:rPr lang="en-US" dirty="0" smtClean="0"/>
              <a:t>Each </a:t>
            </a:r>
            <a:r>
              <a:rPr lang="en-US" dirty="0"/>
              <a:t>of these new sites filled a gap left open by their predecessor. </a:t>
            </a:r>
            <a:r>
              <a:rPr lang="en-US" dirty="0" err="1"/>
              <a:t>Sixdegrees</a:t>
            </a:r>
            <a:r>
              <a:rPr lang="en-US" dirty="0"/>
              <a:t> did not offer users the ability to post photos, but this is something that could be done on Friendster. The ability to post photos was attractive enough to draw large numbers of users to Friendster, but then the slow website response time meant that users were on the look out for another responsive site, which paved the way for </a:t>
            </a:r>
            <a:r>
              <a:rPr lang="en-US" dirty="0" err="1"/>
              <a:t>MySpace</a:t>
            </a:r>
            <a:r>
              <a:rPr lang="en-US" dirty="0"/>
              <a:t>. The final migration of users leaving </a:t>
            </a:r>
            <a:r>
              <a:rPr lang="en-US" dirty="0" err="1"/>
              <a:t>MySpace</a:t>
            </a:r>
            <a:r>
              <a:rPr lang="en-US" dirty="0"/>
              <a:t> in </a:t>
            </a:r>
            <a:r>
              <a:rPr lang="en-US" dirty="0" err="1"/>
              <a:t>favour</a:t>
            </a:r>
            <a:r>
              <a:rPr lang="en-US" dirty="0"/>
              <a:t> of Facebook </a:t>
            </a:r>
            <a:r>
              <a:rPr lang="en-US" dirty="0" smtClean="0"/>
              <a:t>because it took to heart the lessons of its predecessors’ mistakes and through innovative features, easy-to-use interface and engineering wizardry.</a:t>
            </a:r>
            <a:endParaRPr lang="en-US" dirty="0"/>
          </a:p>
        </p:txBody>
      </p:sp>
    </p:spTree>
    <p:extLst>
      <p:ext uri="{BB962C8B-B14F-4D97-AF65-F5344CB8AC3E}">
        <p14:creationId xmlns:p14="http://schemas.microsoft.com/office/powerpoint/2010/main" val="13997378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Part II: History of Social Media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We have explored:</a:t>
            </a:r>
          </a:p>
          <a:p>
            <a:r>
              <a:rPr lang="en-US" dirty="0"/>
              <a:t>The ways Web 1.0 technologies were used as a form of social media. </a:t>
            </a:r>
          </a:p>
          <a:p>
            <a:r>
              <a:rPr lang="en-US" dirty="0"/>
              <a:t>The Ancient Roman social media ecosystem, which serves as an example of social media that </a:t>
            </a:r>
            <a:r>
              <a:rPr lang="en-US" dirty="0" smtClean="0"/>
              <a:t>predates </a:t>
            </a:r>
            <a:r>
              <a:rPr lang="en-US" dirty="0"/>
              <a:t>the Internet. </a:t>
            </a:r>
          </a:p>
          <a:p>
            <a:r>
              <a:rPr lang="en-US" dirty="0"/>
              <a:t>A brief history of social networking sites, highlighting that long before Facebook, sites existed that </a:t>
            </a:r>
            <a:r>
              <a:rPr lang="en-US" dirty="0" smtClean="0"/>
              <a:t>met </a:t>
            </a:r>
            <a:r>
              <a:rPr lang="en-US" dirty="0"/>
              <a:t>the definition of a social networking site. </a:t>
            </a:r>
          </a:p>
          <a:p>
            <a:pPr marL="0" indent="0">
              <a:buNone/>
            </a:pPr>
            <a:endParaRPr lang="en-US" dirty="0" smtClean="0"/>
          </a:p>
        </p:txBody>
      </p:sp>
    </p:spTree>
    <p:extLst>
      <p:ext uri="{BB962C8B-B14F-4D97-AF65-F5344CB8AC3E}">
        <p14:creationId xmlns:p14="http://schemas.microsoft.com/office/powerpoint/2010/main" val="2442274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u="sng" dirty="0" smtClean="0"/>
              <a:t>Next week’s class (May 31</a:t>
            </a:r>
            <a:r>
              <a:rPr lang="en-US" u="sng" baseline="30000" dirty="0" smtClean="0"/>
              <a:t>st</a:t>
            </a:r>
            <a:r>
              <a:rPr lang="en-US" u="sng" dirty="0" smtClean="0"/>
              <a:t>) will be online!</a:t>
            </a:r>
            <a:endParaRPr lang="en-US" u="sng" dirty="0"/>
          </a:p>
          <a:p>
            <a:r>
              <a:rPr lang="en-US" dirty="0"/>
              <a:t>Lecture material will be made available online and must be read before </a:t>
            </a:r>
            <a:r>
              <a:rPr lang="en-US" dirty="0" smtClean="0"/>
              <a:t>7pm on May 31st.</a:t>
            </a:r>
            <a:endParaRPr lang="en-US" dirty="0"/>
          </a:p>
          <a:p>
            <a:r>
              <a:rPr lang="en-US" dirty="0"/>
              <a:t>At 7pm, students must be online on Blackboard and participate in an online discussion. Students must respond to </a:t>
            </a:r>
            <a:r>
              <a:rPr lang="en-US" dirty="0" smtClean="0"/>
              <a:t>one writing prompt (250 words minimum), </a:t>
            </a:r>
            <a:r>
              <a:rPr lang="en-US" dirty="0"/>
              <a:t>and must reply to two of their classmates </a:t>
            </a:r>
            <a:r>
              <a:rPr lang="en-US" dirty="0" smtClean="0"/>
              <a:t>posts before 10pm. </a:t>
            </a:r>
          </a:p>
          <a:p>
            <a:r>
              <a:rPr lang="en-US" dirty="0" smtClean="0"/>
              <a:t>The instructor will be available at this time to provide clarification and answer any questions by e-mail.</a:t>
            </a:r>
            <a:endParaRPr lang="en-US" dirty="0" smtClean="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1480</TotalTime>
  <Words>3559</Words>
  <Application>Microsoft Macintosh PowerPoint</Application>
  <PresentationFormat>Widescreen</PresentationFormat>
  <Paragraphs>186</Paragraphs>
  <Slides>36</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Calibri</vt:lpstr>
      <vt:lpstr>Calibri Light</vt:lpstr>
      <vt:lpstr>Wingdings</vt:lpstr>
      <vt:lpstr>Arial</vt:lpstr>
      <vt:lpstr>Office Theme</vt:lpstr>
      <vt:lpstr>INC300 Week 1 Intro + History of Social Media</vt:lpstr>
      <vt:lpstr>Today’s Agenda</vt:lpstr>
      <vt:lpstr>PowerPoint Presentation</vt:lpstr>
      <vt:lpstr>PowerPoint Presentation</vt:lpstr>
      <vt:lpstr>PowerPoint Presentation</vt:lpstr>
      <vt:lpstr>PowerPoint Presentation</vt:lpstr>
      <vt:lpstr>Course Description</vt:lpstr>
      <vt:lpstr>Course Learning Outcomes </vt:lpstr>
      <vt:lpstr>PowerPoint Presentation</vt:lpstr>
      <vt:lpstr>Course Hashtag: #INC300S18</vt:lpstr>
      <vt:lpstr>Lecture Part I: What is Social Media? </vt:lpstr>
      <vt:lpstr>What is Social Media to YOU?</vt:lpstr>
      <vt:lpstr>What Do We Mean When We Say “Social Media”?</vt:lpstr>
      <vt:lpstr>To be considered a social networking site, the following features MUST be present:  </vt:lpstr>
      <vt:lpstr>Traditional media </vt:lpstr>
      <vt:lpstr>Traditional media vs. Social Media</vt:lpstr>
      <vt:lpstr>Web 2.0 and the Rise of Participatory Media</vt:lpstr>
      <vt:lpstr>Social networking sites part of Web 2.0</vt:lpstr>
      <vt:lpstr>We Have Always Been Social </vt:lpstr>
      <vt:lpstr>Wired to Be Social </vt:lpstr>
      <vt:lpstr>Wired to Be Social </vt:lpstr>
      <vt:lpstr>Is Social Media Making Us Less Social?</vt:lpstr>
      <vt:lpstr>PowerPoint Presentation</vt:lpstr>
      <vt:lpstr>Moral Panics and Technopanics</vt:lpstr>
      <vt:lpstr>Moral Panics and Technopanics</vt:lpstr>
      <vt:lpstr>The Business of Social Media</vt:lpstr>
      <vt:lpstr>Lecture Part I: What is Social Media? Summary</vt:lpstr>
      <vt:lpstr>Lecture Part II: History of Social Media</vt:lpstr>
      <vt:lpstr>Remembering the Roots of Social Media</vt:lpstr>
      <vt:lpstr>Social Media: A Historical Perspective</vt:lpstr>
      <vt:lpstr>Social Media: A Historical Perspective</vt:lpstr>
      <vt:lpstr>A Brief History of Social Networking Sites</vt:lpstr>
      <vt:lpstr>PowerPoint Presentation</vt:lpstr>
      <vt:lpstr>A Brief History of Social Networking Sites</vt:lpstr>
      <vt:lpstr>Lecture Part II: History of Social Media Summary</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50</cp:revision>
  <dcterms:created xsi:type="dcterms:W3CDTF">2018-05-21T15:05:07Z</dcterms:created>
  <dcterms:modified xsi:type="dcterms:W3CDTF">2018-05-22T15:45:59Z</dcterms:modified>
</cp:coreProperties>
</file>